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7" r:id="rId2"/>
    <p:sldId id="258" r:id="rId3"/>
    <p:sldId id="259" r:id="rId4"/>
    <p:sldId id="260" r:id="rId5"/>
    <p:sldId id="266" r:id="rId6"/>
    <p:sldId id="267" r:id="rId7"/>
    <p:sldId id="262" r:id="rId8"/>
    <p:sldId id="261" r:id="rId9"/>
    <p:sldId id="271" r:id="rId10"/>
    <p:sldId id="268" r:id="rId11"/>
    <p:sldId id="269" r:id="rId12"/>
    <p:sldId id="270" r:id="rId13"/>
    <p:sldId id="256" r:id="rId14"/>
    <p:sldId id="263"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87"/>
  </p:normalViewPr>
  <p:slideViewPr>
    <p:cSldViewPr snapToGrid="0" snapToObjects="1">
      <p:cViewPr varScale="1">
        <p:scale>
          <a:sx n="108" d="100"/>
          <a:sy n="108" d="100"/>
        </p:scale>
        <p:origin x="1664" y="192"/>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2" Type="http://schemas.openxmlformats.org/officeDocument/2006/relationships/hyperlink" Target="https://tash.org/wp-content/uploads/2011/03/Essential-Best-Practices-070312-FULL-Jorgensen.pdf" TargetMode="External"/><Relationship Id="rId1" Type="http://schemas.openxmlformats.org/officeDocument/2006/relationships/hyperlink" Target="https://www.tamhsc.edu/ipe/research/ipec-2016-core-competencies.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tash.org/wp-content/uploads/2011/03/Essential-Best-Practices-070312-FULL-Jorgensen.pdf" TargetMode="External"/><Relationship Id="rId1" Type="http://schemas.openxmlformats.org/officeDocument/2006/relationships/hyperlink" Target="https://www.tamhsc.edu/ipe/research/ipec-2016-core-competencies.pdf"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204BA-4116-5E43-AE22-092F37BBE09D}" type="doc">
      <dgm:prSet loTypeId="urn:microsoft.com/office/officeart/2005/8/layout/hProcess9" loCatId="" qsTypeId="urn:microsoft.com/office/officeart/2005/8/quickstyle/simple4" qsCatId="simple" csTypeId="urn:microsoft.com/office/officeart/2005/8/colors/colorful4" csCatId="colorful" phldr="1"/>
      <dgm:spPr/>
    </dgm:pt>
    <dgm:pt modelId="{600B0EAA-0721-D146-B318-31BD9A15828B}">
      <dgm:prSet phldrT="[Text]"/>
      <dgm:spPr/>
      <dgm:t>
        <a:bodyPr/>
        <a:lstStyle/>
        <a:p>
          <a:r>
            <a:rPr lang="en-US" b="1" u="sng" dirty="0">
              <a:solidFill>
                <a:schemeClr val="accent6">
                  <a:lumMod val="50000"/>
                </a:schemeClr>
              </a:solidFill>
            </a:rPr>
            <a:t>Multidisciplinary Education:</a:t>
          </a:r>
        </a:p>
        <a:p>
          <a:r>
            <a:rPr lang="en-US" dirty="0">
              <a:solidFill>
                <a:schemeClr val="accent6">
                  <a:lumMod val="50000"/>
                </a:schemeClr>
              </a:solidFill>
            </a:rPr>
            <a:t>Appreciation and respect for each professional role</a:t>
          </a:r>
        </a:p>
      </dgm:t>
    </dgm:pt>
    <dgm:pt modelId="{52161AF2-4209-FB46-8FC8-F958DEFF3A1C}" type="parTrans" cxnId="{EB851D2F-C0F1-6641-82C3-454C5D12739D}">
      <dgm:prSet/>
      <dgm:spPr/>
      <dgm:t>
        <a:bodyPr/>
        <a:lstStyle/>
        <a:p>
          <a:endParaRPr lang="en-US">
            <a:solidFill>
              <a:schemeClr val="accent6">
                <a:lumMod val="50000"/>
              </a:schemeClr>
            </a:solidFill>
          </a:endParaRPr>
        </a:p>
      </dgm:t>
    </dgm:pt>
    <dgm:pt modelId="{B9020884-CDD1-1F46-B7F0-47A6E1D79D36}" type="sibTrans" cxnId="{EB851D2F-C0F1-6641-82C3-454C5D12739D}">
      <dgm:prSet/>
      <dgm:spPr/>
      <dgm:t>
        <a:bodyPr/>
        <a:lstStyle/>
        <a:p>
          <a:endParaRPr lang="en-US">
            <a:solidFill>
              <a:schemeClr val="accent6">
                <a:lumMod val="50000"/>
              </a:schemeClr>
            </a:solidFill>
          </a:endParaRPr>
        </a:p>
      </dgm:t>
    </dgm:pt>
    <dgm:pt modelId="{7F00F86A-20FC-2D40-B06E-D9354A35C0AC}">
      <dgm:prSet phldrT="[Text]"/>
      <dgm:spPr/>
      <dgm:t>
        <a:bodyPr/>
        <a:lstStyle/>
        <a:p>
          <a:r>
            <a:rPr lang="en-US" b="1" u="sng" dirty="0">
              <a:solidFill>
                <a:schemeClr val="accent6">
                  <a:lumMod val="50000"/>
                </a:schemeClr>
              </a:solidFill>
            </a:rPr>
            <a:t>Interdisciplinary Education: </a:t>
          </a:r>
          <a:r>
            <a:rPr lang="en-US" dirty="0">
              <a:solidFill>
                <a:schemeClr val="accent6">
                  <a:lumMod val="50000"/>
                </a:schemeClr>
              </a:solidFill>
            </a:rPr>
            <a:t>Professionals work together to coordinate services</a:t>
          </a:r>
        </a:p>
      </dgm:t>
    </dgm:pt>
    <dgm:pt modelId="{F7F7E367-1C92-2849-9C05-9978A0153830}" type="parTrans" cxnId="{5E525151-AFFD-1049-9E88-0FF15D70871B}">
      <dgm:prSet/>
      <dgm:spPr/>
      <dgm:t>
        <a:bodyPr/>
        <a:lstStyle/>
        <a:p>
          <a:endParaRPr lang="en-US">
            <a:solidFill>
              <a:schemeClr val="accent6">
                <a:lumMod val="50000"/>
              </a:schemeClr>
            </a:solidFill>
          </a:endParaRPr>
        </a:p>
      </dgm:t>
    </dgm:pt>
    <dgm:pt modelId="{C563ACBB-A9D3-1745-9BAC-19475E9721CB}" type="sibTrans" cxnId="{5E525151-AFFD-1049-9E88-0FF15D70871B}">
      <dgm:prSet/>
      <dgm:spPr/>
      <dgm:t>
        <a:bodyPr/>
        <a:lstStyle/>
        <a:p>
          <a:endParaRPr lang="en-US">
            <a:solidFill>
              <a:schemeClr val="accent6">
                <a:lumMod val="50000"/>
              </a:schemeClr>
            </a:solidFill>
          </a:endParaRPr>
        </a:p>
      </dgm:t>
    </dgm:pt>
    <dgm:pt modelId="{D4F3E8D5-1F42-2E48-942B-E5E7DCBBD842}">
      <dgm:prSet phldrT="[Text]"/>
      <dgm:spPr/>
      <dgm:t>
        <a:bodyPr/>
        <a:lstStyle/>
        <a:p>
          <a:r>
            <a:rPr lang="en-US" b="1" u="sng" dirty="0">
              <a:solidFill>
                <a:schemeClr val="accent6">
                  <a:lumMod val="50000"/>
                </a:schemeClr>
              </a:solidFill>
            </a:rPr>
            <a:t>Interprofessional Education: </a:t>
          </a:r>
        </a:p>
        <a:p>
          <a:r>
            <a:rPr lang="en-US" dirty="0">
              <a:solidFill>
                <a:schemeClr val="accent6">
                  <a:lumMod val="50000"/>
                </a:schemeClr>
              </a:solidFill>
            </a:rPr>
            <a:t>Includes previous models in a comprehensive system to best support individuals &amp; families</a:t>
          </a:r>
        </a:p>
      </dgm:t>
    </dgm:pt>
    <dgm:pt modelId="{F5E6D218-6448-8E49-B39E-E8C46123D1E1}" type="parTrans" cxnId="{A4B51797-97D3-3E4F-B3F7-5C81D10F9739}">
      <dgm:prSet/>
      <dgm:spPr/>
      <dgm:t>
        <a:bodyPr/>
        <a:lstStyle/>
        <a:p>
          <a:endParaRPr lang="en-US">
            <a:solidFill>
              <a:schemeClr val="accent6">
                <a:lumMod val="50000"/>
              </a:schemeClr>
            </a:solidFill>
          </a:endParaRPr>
        </a:p>
      </dgm:t>
    </dgm:pt>
    <dgm:pt modelId="{60E9F7FD-7317-1B44-906A-E193336957F7}" type="sibTrans" cxnId="{A4B51797-97D3-3E4F-B3F7-5C81D10F9739}">
      <dgm:prSet/>
      <dgm:spPr/>
      <dgm:t>
        <a:bodyPr/>
        <a:lstStyle/>
        <a:p>
          <a:endParaRPr lang="en-US">
            <a:solidFill>
              <a:schemeClr val="accent6">
                <a:lumMod val="50000"/>
              </a:schemeClr>
            </a:solidFill>
          </a:endParaRPr>
        </a:p>
      </dgm:t>
    </dgm:pt>
    <dgm:pt modelId="{11A78F4C-905D-4F43-B2FB-8B746E994820}" type="pres">
      <dgm:prSet presAssocID="{B86204BA-4116-5E43-AE22-092F37BBE09D}" presName="CompostProcess" presStyleCnt="0">
        <dgm:presLayoutVars>
          <dgm:dir/>
          <dgm:resizeHandles val="exact"/>
        </dgm:presLayoutVars>
      </dgm:prSet>
      <dgm:spPr/>
    </dgm:pt>
    <dgm:pt modelId="{F68874E8-6278-EE43-AE89-1D1AEE9EE6E5}" type="pres">
      <dgm:prSet presAssocID="{B86204BA-4116-5E43-AE22-092F37BBE09D}" presName="arrow" presStyleLbl="bgShp" presStyleIdx="0" presStyleCnt="1"/>
      <dgm:spPr/>
    </dgm:pt>
    <dgm:pt modelId="{ED80F842-6B38-D449-88BA-27C5D9DB188C}" type="pres">
      <dgm:prSet presAssocID="{B86204BA-4116-5E43-AE22-092F37BBE09D}" presName="linearProcess" presStyleCnt="0"/>
      <dgm:spPr/>
    </dgm:pt>
    <dgm:pt modelId="{5C53C758-E277-F04D-8121-CCD5250E5AA6}" type="pres">
      <dgm:prSet presAssocID="{600B0EAA-0721-D146-B318-31BD9A15828B}" presName="textNode" presStyleLbl="node1" presStyleIdx="0" presStyleCnt="3">
        <dgm:presLayoutVars>
          <dgm:bulletEnabled val="1"/>
        </dgm:presLayoutVars>
      </dgm:prSet>
      <dgm:spPr/>
    </dgm:pt>
    <dgm:pt modelId="{D1891E81-4162-2F4F-BF88-30011B78D8FB}" type="pres">
      <dgm:prSet presAssocID="{B9020884-CDD1-1F46-B7F0-47A6E1D79D36}" presName="sibTrans" presStyleCnt="0"/>
      <dgm:spPr/>
    </dgm:pt>
    <dgm:pt modelId="{043DB30F-34A6-FF40-B397-D199C8A2916F}" type="pres">
      <dgm:prSet presAssocID="{7F00F86A-20FC-2D40-B06E-D9354A35C0AC}" presName="textNode" presStyleLbl="node1" presStyleIdx="1" presStyleCnt="3">
        <dgm:presLayoutVars>
          <dgm:bulletEnabled val="1"/>
        </dgm:presLayoutVars>
      </dgm:prSet>
      <dgm:spPr/>
    </dgm:pt>
    <dgm:pt modelId="{FAC38C65-613D-3E4A-BBB9-572D6EF66D62}" type="pres">
      <dgm:prSet presAssocID="{C563ACBB-A9D3-1745-9BAC-19475E9721CB}" presName="sibTrans" presStyleCnt="0"/>
      <dgm:spPr/>
    </dgm:pt>
    <dgm:pt modelId="{E91B9F9A-B2EF-4949-9756-AC8C893A7509}" type="pres">
      <dgm:prSet presAssocID="{D4F3E8D5-1F42-2E48-942B-E5E7DCBBD842}" presName="textNode" presStyleLbl="node1" presStyleIdx="2" presStyleCnt="3">
        <dgm:presLayoutVars>
          <dgm:bulletEnabled val="1"/>
        </dgm:presLayoutVars>
      </dgm:prSet>
      <dgm:spPr/>
    </dgm:pt>
  </dgm:ptLst>
  <dgm:cxnLst>
    <dgm:cxn modelId="{EB851D2F-C0F1-6641-82C3-454C5D12739D}" srcId="{B86204BA-4116-5E43-AE22-092F37BBE09D}" destId="{600B0EAA-0721-D146-B318-31BD9A15828B}" srcOrd="0" destOrd="0" parTransId="{52161AF2-4209-FB46-8FC8-F958DEFF3A1C}" sibTransId="{B9020884-CDD1-1F46-B7F0-47A6E1D79D36}"/>
    <dgm:cxn modelId="{5E525151-AFFD-1049-9E88-0FF15D70871B}" srcId="{B86204BA-4116-5E43-AE22-092F37BBE09D}" destId="{7F00F86A-20FC-2D40-B06E-D9354A35C0AC}" srcOrd="1" destOrd="0" parTransId="{F7F7E367-1C92-2849-9C05-9978A0153830}" sibTransId="{C563ACBB-A9D3-1745-9BAC-19475E9721CB}"/>
    <dgm:cxn modelId="{1B816F6C-0D0B-F34D-946E-6431DCA3E3EE}" type="presOf" srcId="{B86204BA-4116-5E43-AE22-092F37BBE09D}" destId="{11A78F4C-905D-4F43-B2FB-8B746E994820}" srcOrd="0" destOrd="0" presId="urn:microsoft.com/office/officeart/2005/8/layout/hProcess9"/>
    <dgm:cxn modelId="{E7994875-7B76-DC41-B418-31CBACB95DB6}" type="presOf" srcId="{7F00F86A-20FC-2D40-B06E-D9354A35C0AC}" destId="{043DB30F-34A6-FF40-B397-D199C8A2916F}" srcOrd="0" destOrd="0" presId="urn:microsoft.com/office/officeart/2005/8/layout/hProcess9"/>
    <dgm:cxn modelId="{A4B51797-97D3-3E4F-B3F7-5C81D10F9739}" srcId="{B86204BA-4116-5E43-AE22-092F37BBE09D}" destId="{D4F3E8D5-1F42-2E48-942B-E5E7DCBBD842}" srcOrd="2" destOrd="0" parTransId="{F5E6D218-6448-8E49-B39E-E8C46123D1E1}" sibTransId="{60E9F7FD-7317-1B44-906A-E193336957F7}"/>
    <dgm:cxn modelId="{50B4E1E4-280B-BE47-9F71-D5BD326A096F}" type="presOf" srcId="{D4F3E8D5-1F42-2E48-942B-E5E7DCBBD842}" destId="{E91B9F9A-B2EF-4949-9756-AC8C893A7509}" srcOrd="0" destOrd="0" presId="urn:microsoft.com/office/officeart/2005/8/layout/hProcess9"/>
    <dgm:cxn modelId="{BC0D30F3-3B8F-BF44-8213-A710D561947B}" type="presOf" srcId="{600B0EAA-0721-D146-B318-31BD9A15828B}" destId="{5C53C758-E277-F04D-8121-CCD5250E5AA6}" srcOrd="0" destOrd="0" presId="urn:microsoft.com/office/officeart/2005/8/layout/hProcess9"/>
    <dgm:cxn modelId="{8709D91E-729D-874A-9D96-91F32EB7DA14}" type="presParOf" srcId="{11A78F4C-905D-4F43-B2FB-8B746E994820}" destId="{F68874E8-6278-EE43-AE89-1D1AEE9EE6E5}" srcOrd="0" destOrd="0" presId="urn:microsoft.com/office/officeart/2005/8/layout/hProcess9"/>
    <dgm:cxn modelId="{67140787-80A0-364C-A99D-C47EAFAF7023}" type="presParOf" srcId="{11A78F4C-905D-4F43-B2FB-8B746E994820}" destId="{ED80F842-6B38-D449-88BA-27C5D9DB188C}" srcOrd="1" destOrd="0" presId="urn:microsoft.com/office/officeart/2005/8/layout/hProcess9"/>
    <dgm:cxn modelId="{631D4CF1-187E-D44C-9DC4-4DEEFE25C8FF}" type="presParOf" srcId="{ED80F842-6B38-D449-88BA-27C5D9DB188C}" destId="{5C53C758-E277-F04D-8121-CCD5250E5AA6}" srcOrd="0" destOrd="0" presId="urn:microsoft.com/office/officeart/2005/8/layout/hProcess9"/>
    <dgm:cxn modelId="{095A6E79-750A-3F4B-90F2-D6EFDC6AFD74}" type="presParOf" srcId="{ED80F842-6B38-D449-88BA-27C5D9DB188C}" destId="{D1891E81-4162-2F4F-BF88-30011B78D8FB}" srcOrd="1" destOrd="0" presId="urn:microsoft.com/office/officeart/2005/8/layout/hProcess9"/>
    <dgm:cxn modelId="{4342AC37-5CA8-0243-8B24-AC565BD5E018}" type="presParOf" srcId="{ED80F842-6B38-D449-88BA-27C5D9DB188C}" destId="{043DB30F-34A6-FF40-B397-D199C8A2916F}" srcOrd="2" destOrd="0" presId="urn:microsoft.com/office/officeart/2005/8/layout/hProcess9"/>
    <dgm:cxn modelId="{5EFD1F3D-EB79-9144-9FE8-8998CC572AB8}" type="presParOf" srcId="{ED80F842-6B38-D449-88BA-27C5D9DB188C}" destId="{FAC38C65-613D-3E4A-BBB9-572D6EF66D62}" srcOrd="3" destOrd="0" presId="urn:microsoft.com/office/officeart/2005/8/layout/hProcess9"/>
    <dgm:cxn modelId="{3A7C020C-6FA0-BD4F-8563-ECACA1023D9E}" type="presParOf" srcId="{ED80F842-6B38-D449-88BA-27C5D9DB188C}" destId="{E91B9F9A-B2EF-4949-9756-AC8C893A750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5F5E1-9953-0E4F-B53B-764607E35961}" type="doc">
      <dgm:prSet loTypeId="urn:microsoft.com/office/officeart/2009/layout/ReverseList" loCatId="" qsTypeId="urn:microsoft.com/office/officeart/2005/8/quickstyle/simple4" qsCatId="simple" csTypeId="urn:microsoft.com/office/officeart/2005/8/colors/colorful4" csCatId="colorful" phldr="1"/>
      <dgm:spPr/>
      <dgm:t>
        <a:bodyPr/>
        <a:lstStyle/>
        <a:p>
          <a:endParaRPr lang="en-US"/>
        </a:p>
      </dgm:t>
    </dgm:pt>
    <dgm:pt modelId="{5EDB3D85-4263-E94B-9A09-DEFE168DE05A}">
      <dgm:prSet phldrT="[Text]" custT="1"/>
      <dgm:spPr/>
      <dgm:t>
        <a:bodyPr/>
        <a:lstStyle/>
        <a:p>
          <a:r>
            <a:rPr lang="en-US" sz="1600" b="1" dirty="0">
              <a:solidFill>
                <a:schemeClr val="bg2">
                  <a:lumMod val="50000"/>
                </a:schemeClr>
              </a:solidFill>
            </a:rPr>
            <a:t>IPE/IPP</a:t>
          </a:r>
        </a:p>
        <a:p>
          <a:r>
            <a:rPr lang="en-US" sz="1400" dirty="0">
              <a:solidFill>
                <a:schemeClr val="bg2">
                  <a:lumMod val="50000"/>
                </a:schemeClr>
              </a:solidFill>
            </a:rPr>
            <a:t>Value &amp; Ethics for IPP</a:t>
          </a:r>
        </a:p>
        <a:p>
          <a:endParaRPr lang="en-US" sz="1400" dirty="0">
            <a:solidFill>
              <a:schemeClr val="bg2">
                <a:lumMod val="50000"/>
              </a:schemeClr>
            </a:solidFill>
          </a:endParaRPr>
        </a:p>
        <a:p>
          <a:r>
            <a:rPr lang="en-US" sz="1400" dirty="0">
              <a:solidFill>
                <a:schemeClr val="bg2">
                  <a:lumMod val="50000"/>
                </a:schemeClr>
              </a:solidFill>
            </a:rPr>
            <a:t>Roles &amp; Responsibilities</a:t>
          </a:r>
        </a:p>
        <a:p>
          <a:endParaRPr lang="en-US" sz="1400" dirty="0">
            <a:solidFill>
              <a:schemeClr val="bg2">
                <a:lumMod val="50000"/>
              </a:schemeClr>
            </a:solidFill>
          </a:endParaRPr>
        </a:p>
        <a:p>
          <a:r>
            <a:rPr lang="en-US" sz="1400" dirty="0">
              <a:solidFill>
                <a:schemeClr val="bg2">
                  <a:lumMod val="50000"/>
                </a:schemeClr>
              </a:solidFill>
            </a:rPr>
            <a:t>IP Communication</a:t>
          </a:r>
        </a:p>
        <a:p>
          <a:endParaRPr lang="en-US" sz="1400" dirty="0">
            <a:solidFill>
              <a:schemeClr val="bg2">
                <a:lumMod val="50000"/>
              </a:schemeClr>
            </a:solidFill>
          </a:endParaRPr>
        </a:p>
        <a:p>
          <a:r>
            <a:rPr lang="en-US" sz="1400" dirty="0">
              <a:solidFill>
                <a:schemeClr val="bg2">
                  <a:lumMod val="50000"/>
                </a:schemeClr>
              </a:solidFill>
            </a:rPr>
            <a:t>Teams &amp; Teamwork</a:t>
          </a:r>
        </a:p>
        <a:p>
          <a:endParaRPr lang="en-US" sz="1400" dirty="0">
            <a:solidFill>
              <a:schemeClr val="bg2">
                <a:lumMod val="50000"/>
              </a:schemeClr>
            </a:solidFill>
          </a:endParaRPr>
        </a:p>
        <a:p>
          <a:r>
            <a:rPr lang="en-US" sz="1400" dirty="0">
              <a:solidFill>
                <a:schemeClr val="bg2">
                  <a:lumMod val="50000"/>
                </a:schemeClr>
              </a:solidFill>
              <a:hlinkClick xmlns:r="http://schemas.openxmlformats.org/officeDocument/2006/relationships" r:id="rId1"/>
            </a:rPr>
            <a:t>IPEC</a:t>
          </a:r>
          <a:endParaRPr lang="en-US" sz="1400" dirty="0">
            <a:solidFill>
              <a:schemeClr val="bg2">
                <a:lumMod val="50000"/>
              </a:schemeClr>
            </a:solidFill>
          </a:endParaRPr>
        </a:p>
      </dgm:t>
    </dgm:pt>
    <dgm:pt modelId="{4C6ABC7C-676A-7147-B3AD-5AC212232345}" type="parTrans" cxnId="{ACB2FAD3-CC8A-F945-A96B-DCD7E25613A8}">
      <dgm:prSet/>
      <dgm:spPr/>
      <dgm:t>
        <a:bodyPr/>
        <a:lstStyle/>
        <a:p>
          <a:endParaRPr lang="en-US">
            <a:solidFill>
              <a:schemeClr val="bg2">
                <a:lumMod val="50000"/>
              </a:schemeClr>
            </a:solidFill>
          </a:endParaRPr>
        </a:p>
      </dgm:t>
    </dgm:pt>
    <dgm:pt modelId="{519033BC-F7E5-B544-96FA-80D4F1758D6C}" type="sibTrans" cxnId="{ACB2FAD3-CC8A-F945-A96B-DCD7E25613A8}">
      <dgm:prSet/>
      <dgm:spPr/>
      <dgm:t>
        <a:bodyPr/>
        <a:lstStyle/>
        <a:p>
          <a:endParaRPr lang="en-US">
            <a:solidFill>
              <a:schemeClr val="bg2">
                <a:lumMod val="50000"/>
              </a:schemeClr>
            </a:solidFill>
          </a:endParaRPr>
        </a:p>
      </dgm:t>
    </dgm:pt>
    <dgm:pt modelId="{E66ACB50-8743-5F42-9306-0551BF01AD8E}">
      <dgm:prSet phldrT="[Text]" custT="1"/>
      <dgm:spPr/>
      <dgm:t>
        <a:bodyPr/>
        <a:lstStyle/>
        <a:p>
          <a:r>
            <a:rPr lang="en-US" sz="1800" b="1" dirty="0">
              <a:solidFill>
                <a:schemeClr val="bg2">
                  <a:lumMod val="50000"/>
                </a:schemeClr>
              </a:solidFill>
            </a:rPr>
            <a:t>Inclusive Practices</a:t>
          </a:r>
        </a:p>
        <a:p>
          <a:r>
            <a:rPr lang="en-US" sz="1200" dirty="0">
              <a:solidFill>
                <a:schemeClr val="bg2">
                  <a:lumMod val="50000"/>
                </a:schemeClr>
              </a:solidFill>
            </a:rPr>
            <a:t>Full Participation</a:t>
          </a:r>
        </a:p>
        <a:p>
          <a:endParaRPr lang="en-US" sz="1200" dirty="0">
            <a:solidFill>
              <a:schemeClr val="bg2">
                <a:lumMod val="50000"/>
              </a:schemeClr>
            </a:solidFill>
          </a:endParaRPr>
        </a:p>
        <a:p>
          <a:r>
            <a:rPr lang="en-US" sz="1200" dirty="0">
              <a:solidFill>
                <a:schemeClr val="bg2">
                  <a:lumMod val="50000"/>
                </a:schemeClr>
              </a:solidFill>
            </a:rPr>
            <a:t>Universal Design for Learning</a:t>
          </a:r>
        </a:p>
        <a:p>
          <a:endParaRPr lang="en-US" sz="1200" dirty="0">
            <a:solidFill>
              <a:schemeClr val="bg2">
                <a:lumMod val="50000"/>
              </a:schemeClr>
            </a:solidFill>
          </a:endParaRPr>
        </a:p>
        <a:p>
          <a:r>
            <a:rPr lang="en-US" sz="1200" dirty="0">
              <a:solidFill>
                <a:schemeClr val="bg2">
                  <a:lumMod val="50000"/>
                </a:schemeClr>
              </a:solidFill>
            </a:rPr>
            <a:t>Team Collaboration</a:t>
          </a:r>
        </a:p>
        <a:p>
          <a:endParaRPr lang="en-US" sz="1200" dirty="0">
            <a:solidFill>
              <a:schemeClr val="bg2">
                <a:lumMod val="50000"/>
              </a:schemeClr>
            </a:solidFill>
          </a:endParaRPr>
        </a:p>
        <a:p>
          <a:r>
            <a:rPr lang="en-US" sz="1200" dirty="0">
              <a:solidFill>
                <a:schemeClr val="bg2">
                  <a:lumMod val="50000"/>
                </a:schemeClr>
              </a:solidFill>
            </a:rPr>
            <a:t>Family, Student, Community Partnerships</a:t>
          </a:r>
        </a:p>
        <a:p>
          <a:endParaRPr lang="en-US" sz="1200" dirty="0">
            <a:solidFill>
              <a:schemeClr val="bg2">
                <a:lumMod val="50000"/>
              </a:schemeClr>
            </a:solidFill>
          </a:endParaRPr>
        </a:p>
        <a:p>
          <a:r>
            <a:rPr lang="en-US" sz="1200" dirty="0">
              <a:solidFill>
                <a:schemeClr val="bg2">
                  <a:lumMod val="50000"/>
                </a:schemeClr>
              </a:solidFill>
            </a:rPr>
            <a:t>Professional Development</a:t>
          </a:r>
        </a:p>
        <a:p>
          <a:r>
            <a:rPr lang="en-US" sz="1200" dirty="0">
              <a:solidFill>
                <a:schemeClr val="bg2">
                  <a:lumMod val="50000"/>
                </a:schemeClr>
              </a:solidFill>
              <a:hlinkClick xmlns:r="http://schemas.openxmlformats.org/officeDocument/2006/relationships" r:id="rId2"/>
            </a:rPr>
            <a:t>TASH</a:t>
          </a:r>
          <a:endParaRPr lang="en-US" sz="1200" dirty="0">
            <a:solidFill>
              <a:schemeClr val="bg2">
                <a:lumMod val="50000"/>
              </a:schemeClr>
            </a:solidFill>
          </a:endParaRPr>
        </a:p>
        <a:p>
          <a:endParaRPr lang="en-US" sz="1200" dirty="0">
            <a:solidFill>
              <a:schemeClr val="bg2">
                <a:lumMod val="50000"/>
              </a:schemeClr>
            </a:solidFill>
          </a:endParaRPr>
        </a:p>
      </dgm:t>
    </dgm:pt>
    <dgm:pt modelId="{2611403A-7ECD-B440-B235-758D64976542}" type="parTrans" cxnId="{8497400E-1C6F-9F4D-8335-A206209ED4F9}">
      <dgm:prSet/>
      <dgm:spPr/>
      <dgm:t>
        <a:bodyPr/>
        <a:lstStyle/>
        <a:p>
          <a:endParaRPr lang="en-US">
            <a:solidFill>
              <a:schemeClr val="bg2">
                <a:lumMod val="50000"/>
              </a:schemeClr>
            </a:solidFill>
          </a:endParaRPr>
        </a:p>
      </dgm:t>
    </dgm:pt>
    <dgm:pt modelId="{3FC05191-DC00-184D-8E41-0302CC0F9544}" type="sibTrans" cxnId="{8497400E-1C6F-9F4D-8335-A206209ED4F9}">
      <dgm:prSet/>
      <dgm:spPr/>
      <dgm:t>
        <a:bodyPr/>
        <a:lstStyle/>
        <a:p>
          <a:endParaRPr lang="en-US">
            <a:solidFill>
              <a:schemeClr val="bg2">
                <a:lumMod val="50000"/>
              </a:schemeClr>
            </a:solidFill>
          </a:endParaRPr>
        </a:p>
      </dgm:t>
    </dgm:pt>
    <dgm:pt modelId="{9B7013F4-E4AB-4947-AD3B-546C1B883A3C}" type="pres">
      <dgm:prSet presAssocID="{91F5F5E1-9953-0E4F-B53B-764607E35961}" presName="Name0" presStyleCnt="0">
        <dgm:presLayoutVars>
          <dgm:chMax val="2"/>
          <dgm:chPref val="2"/>
          <dgm:animLvl val="lvl"/>
        </dgm:presLayoutVars>
      </dgm:prSet>
      <dgm:spPr/>
    </dgm:pt>
    <dgm:pt modelId="{D70E9D28-7C1B-3F4C-82B9-5868E4627E7A}" type="pres">
      <dgm:prSet presAssocID="{91F5F5E1-9953-0E4F-B53B-764607E35961}" presName="LeftText" presStyleLbl="revTx" presStyleIdx="0" presStyleCnt="0">
        <dgm:presLayoutVars>
          <dgm:bulletEnabled val="1"/>
        </dgm:presLayoutVars>
      </dgm:prSet>
      <dgm:spPr/>
    </dgm:pt>
    <dgm:pt modelId="{8173CC99-E721-E44F-8E91-3E9CCAD72B40}" type="pres">
      <dgm:prSet presAssocID="{91F5F5E1-9953-0E4F-B53B-764607E35961}" presName="LeftNode" presStyleLbl="bgImgPlace1" presStyleIdx="0" presStyleCnt="2" custScaleX="134929" custScaleY="106695" custLinFactNeighborX="-29597" custLinFactNeighborY="-1356">
        <dgm:presLayoutVars>
          <dgm:chMax val="2"/>
          <dgm:chPref val="2"/>
        </dgm:presLayoutVars>
      </dgm:prSet>
      <dgm:spPr/>
    </dgm:pt>
    <dgm:pt modelId="{04DDB3E2-755B-394F-A76C-4DB61E4AD316}" type="pres">
      <dgm:prSet presAssocID="{91F5F5E1-9953-0E4F-B53B-764607E35961}" presName="RightText" presStyleLbl="revTx" presStyleIdx="0" presStyleCnt="0">
        <dgm:presLayoutVars>
          <dgm:bulletEnabled val="1"/>
        </dgm:presLayoutVars>
      </dgm:prSet>
      <dgm:spPr/>
    </dgm:pt>
    <dgm:pt modelId="{DDB2A35B-89E8-3741-9773-D7425AD4C74F}" type="pres">
      <dgm:prSet presAssocID="{91F5F5E1-9953-0E4F-B53B-764607E35961}" presName="RightNode" presStyleLbl="bgImgPlace1" presStyleIdx="1" presStyleCnt="2" custScaleX="143017" custScaleY="105791" custLinFactNeighborX="36256" custLinFactNeighborY="-452">
        <dgm:presLayoutVars>
          <dgm:chMax val="0"/>
          <dgm:chPref val="0"/>
        </dgm:presLayoutVars>
      </dgm:prSet>
      <dgm:spPr/>
    </dgm:pt>
    <dgm:pt modelId="{A75F7410-4F08-CA42-B83B-55C0E951DD1E}" type="pres">
      <dgm:prSet presAssocID="{91F5F5E1-9953-0E4F-B53B-764607E35961}" presName="TopArrow" presStyleLbl="node1" presStyleIdx="0" presStyleCnt="2"/>
      <dgm:spPr/>
    </dgm:pt>
    <dgm:pt modelId="{699FDF75-79D5-4F49-9499-59C5E784C665}" type="pres">
      <dgm:prSet presAssocID="{91F5F5E1-9953-0E4F-B53B-764607E35961}" presName="BottomArrow" presStyleLbl="node1" presStyleIdx="1" presStyleCnt="2" custLinFactNeighborX="-4247" custLinFactNeighborY="9202"/>
      <dgm:spPr/>
    </dgm:pt>
  </dgm:ptLst>
  <dgm:cxnLst>
    <dgm:cxn modelId="{8497400E-1C6F-9F4D-8335-A206209ED4F9}" srcId="{91F5F5E1-9953-0E4F-B53B-764607E35961}" destId="{E66ACB50-8743-5F42-9306-0551BF01AD8E}" srcOrd="1" destOrd="0" parTransId="{2611403A-7ECD-B440-B235-758D64976542}" sibTransId="{3FC05191-DC00-184D-8E41-0302CC0F9544}"/>
    <dgm:cxn modelId="{79FA240F-115C-334D-9F74-BE4176262F97}" type="presOf" srcId="{5EDB3D85-4263-E94B-9A09-DEFE168DE05A}" destId="{8173CC99-E721-E44F-8E91-3E9CCAD72B40}" srcOrd="1" destOrd="0" presId="urn:microsoft.com/office/officeart/2009/layout/ReverseList"/>
    <dgm:cxn modelId="{2CAEAF4B-9130-894B-88ED-1930A1A38202}" type="presOf" srcId="{E66ACB50-8743-5F42-9306-0551BF01AD8E}" destId="{DDB2A35B-89E8-3741-9773-D7425AD4C74F}" srcOrd="1" destOrd="0" presId="urn:microsoft.com/office/officeart/2009/layout/ReverseList"/>
    <dgm:cxn modelId="{D51AE99C-08F8-AE41-9F2A-C21E5DC76D20}" type="presOf" srcId="{91F5F5E1-9953-0E4F-B53B-764607E35961}" destId="{9B7013F4-E4AB-4947-AD3B-546C1B883A3C}" srcOrd="0" destOrd="0" presId="urn:microsoft.com/office/officeart/2009/layout/ReverseList"/>
    <dgm:cxn modelId="{FE36E79D-FB80-144A-9E9E-53FF9573244D}" type="presOf" srcId="{5EDB3D85-4263-E94B-9A09-DEFE168DE05A}" destId="{D70E9D28-7C1B-3F4C-82B9-5868E4627E7A}" srcOrd="0" destOrd="0" presId="urn:microsoft.com/office/officeart/2009/layout/ReverseList"/>
    <dgm:cxn modelId="{6FB577C1-9810-1449-BB5E-76CA725458F3}" type="presOf" srcId="{E66ACB50-8743-5F42-9306-0551BF01AD8E}" destId="{04DDB3E2-755B-394F-A76C-4DB61E4AD316}" srcOrd="0" destOrd="0" presId="urn:microsoft.com/office/officeart/2009/layout/ReverseList"/>
    <dgm:cxn modelId="{ACB2FAD3-CC8A-F945-A96B-DCD7E25613A8}" srcId="{91F5F5E1-9953-0E4F-B53B-764607E35961}" destId="{5EDB3D85-4263-E94B-9A09-DEFE168DE05A}" srcOrd="0" destOrd="0" parTransId="{4C6ABC7C-676A-7147-B3AD-5AC212232345}" sibTransId="{519033BC-F7E5-B544-96FA-80D4F1758D6C}"/>
    <dgm:cxn modelId="{4B9EA257-BECB-5640-A3E0-0844AFB977FD}" type="presParOf" srcId="{9B7013F4-E4AB-4947-AD3B-546C1B883A3C}" destId="{D70E9D28-7C1B-3F4C-82B9-5868E4627E7A}" srcOrd="0" destOrd="0" presId="urn:microsoft.com/office/officeart/2009/layout/ReverseList"/>
    <dgm:cxn modelId="{5D9E15E9-AC4F-0C40-A4CF-85A89E1C7325}" type="presParOf" srcId="{9B7013F4-E4AB-4947-AD3B-546C1B883A3C}" destId="{8173CC99-E721-E44F-8E91-3E9CCAD72B40}" srcOrd="1" destOrd="0" presId="urn:microsoft.com/office/officeart/2009/layout/ReverseList"/>
    <dgm:cxn modelId="{D4C163B1-F75C-8347-90F5-656A790C617C}" type="presParOf" srcId="{9B7013F4-E4AB-4947-AD3B-546C1B883A3C}" destId="{04DDB3E2-755B-394F-A76C-4DB61E4AD316}" srcOrd="2" destOrd="0" presId="urn:microsoft.com/office/officeart/2009/layout/ReverseList"/>
    <dgm:cxn modelId="{AB9D98FD-7D51-F946-AC71-EDD422E2020F}" type="presParOf" srcId="{9B7013F4-E4AB-4947-AD3B-546C1B883A3C}" destId="{DDB2A35B-89E8-3741-9773-D7425AD4C74F}" srcOrd="3" destOrd="0" presId="urn:microsoft.com/office/officeart/2009/layout/ReverseList"/>
    <dgm:cxn modelId="{6C7394E8-FEDB-3040-8758-6209299668FC}" type="presParOf" srcId="{9B7013F4-E4AB-4947-AD3B-546C1B883A3C}" destId="{A75F7410-4F08-CA42-B83B-55C0E951DD1E}" srcOrd="4" destOrd="0" presId="urn:microsoft.com/office/officeart/2009/layout/ReverseList"/>
    <dgm:cxn modelId="{C41A88AB-4C85-0246-85D5-5563300DDC84}" type="presParOf" srcId="{9B7013F4-E4AB-4947-AD3B-546C1B883A3C}" destId="{699FDF75-79D5-4F49-9499-59C5E784C66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C4787-BBB7-5241-A1FD-E267A84A6542}" type="doc">
      <dgm:prSet loTypeId="urn:microsoft.com/office/officeart/2005/8/layout/venn1" loCatId="" qsTypeId="urn:microsoft.com/office/officeart/2005/8/quickstyle/simple5" qsCatId="simple" csTypeId="urn:microsoft.com/office/officeart/2005/8/colors/colorful4" csCatId="colorful" phldr="1"/>
      <dgm:spPr/>
    </dgm:pt>
    <dgm:pt modelId="{D844AC09-DA3C-134A-B0D3-6B60EC901756}">
      <dgm:prSet phldrT="[Text]" custT="1"/>
      <dgm:spPr/>
      <dgm:t>
        <a:bodyPr/>
        <a:lstStyle/>
        <a:p>
          <a:endParaRPr lang="en-US" sz="1100" b="1" dirty="0"/>
        </a:p>
      </dgm:t>
    </dgm:pt>
    <dgm:pt modelId="{F0346FDD-3614-AF48-AD06-B4E27DE3779E}" type="parTrans" cxnId="{774C7FAE-9526-C34D-9A31-EB3EDD8DE119}">
      <dgm:prSet/>
      <dgm:spPr/>
      <dgm:t>
        <a:bodyPr/>
        <a:lstStyle/>
        <a:p>
          <a:endParaRPr lang="en-US"/>
        </a:p>
      </dgm:t>
    </dgm:pt>
    <dgm:pt modelId="{A366DBF3-4165-C747-855C-EC7C4C72DBCD}" type="sibTrans" cxnId="{774C7FAE-9526-C34D-9A31-EB3EDD8DE119}">
      <dgm:prSet/>
      <dgm:spPr/>
      <dgm:t>
        <a:bodyPr/>
        <a:lstStyle/>
        <a:p>
          <a:endParaRPr lang="en-US"/>
        </a:p>
      </dgm:t>
    </dgm:pt>
    <dgm:pt modelId="{B0E84233-2DE1-184D-B1B3-A5D539BC570D}">
      <dgm:prSet phldrT="[Text]" custT="1"/>
      <dgm:spPr/>
      <dgm:t>
        <a:bodyPr/>
        <a:lstStyle/>
        <a:p>
          <a:endParaRPr lang="en-US" sz="1600" b="1" dirty="0"/>
        </a:p>
      </dgm:t>
    </dgm:pt>
    <dgm:pt modelId="{4477230D-EC01-C340-8946-7F1BFBB6703E}" type="parTrans" cxnId="{06CC6CBD-9655-834E-9EB7-FB79A60C3EC7}">
      <dgm:prSet/>
      <dgm:spPr/>
      <dgm:t>
        <a:bodyPr/>
        <a:lstStyle/>
        <a:p>
          <a:endParaRPr lang="en-US"/>
        </a:p>
      </dgm:t>
    </dgm:pt>
    <dgm:pt modelId="{3799BD2E-ECB5-4E4D-85E5-FFA9A56038ED}" type="sibTrans" cxnId="{06CC6CBD-9655-834E-9EB7-FB79A60C3EC7}">
      <dgm:prSet/>
      <dgm:spPr/>
      <dgm:t>
        <a:bodyPr/>
        <a:lstStyle/>
        <a:p>
          <a:endParaRPr lang="en-US"/>
        </a:p>
      </dgm:t>
    </dgm:pt>
    <dgm:pt modelId="{D3439C7A-9825-D149-B9D9-58ED3CAAD0A1}">
      <dgm:prSet phldrT="[Text]" custT="1"/>
      <dgm:spPr/>
      <dgm:t>
        <a:bodyPr/>
        <a:lstStyle/>
        <a:p>
          <a:pPr algn="ctr"/>
          <a:endParaRPr lang="en-US" sz="1000" b="1" dirty="0"/>
        </a:p>
        <a:p>
          <a:pPr algn="ctr"/>
          <a:endParaRPr lang="en-US" sz="1000" b="1" dirty="0">
            <a:solidFill>
              <a:schemeClr val="bg2">
                <a:lumMod val="50000"/>
              </a:schemeClr>
            </a:solidFill>
          </a:endParaRPr>
        </a:p>
        <a:p>
          <a:pPr algn="ctr"/>
          <a:r>
            <a:rPr lang="en-US" sz="1400" b="1" dirty="0">
              <a:solidFill>
                <a:schemeClr val="bg2">
                  <a:lumMod val="50000"/>
                </a:schemeClr>
              </a:solidFill>
            </a:rPr>
            <a:t>Special Education</a:t>
          </a:r>
        </a:p>
        <a:p>
          <a:pPr algn="ctr"/>
          <a:r>
            <a:rPr lang="en-US" sz="1400" b="1" dirty="0">
              <a:solidFill>
                <a:schemeClr val="bg2">
                  <a:lumMod val="50000"/>
                </a:schemeClr>
              </a:solidFill>
            </a:rPr>
            <a:t>(All Programs) </a:t>
          </a:r>
        </a:p>
        <a:p>
          <a:pPr algn="l"/>
          <a:endParaRPr lang="en-US" sz="1400" b="1" dirty="0">
            <a:solidFill>
              <a:schemeClr val="bg2">
                <a:lumMod val="50000"/>
              </a:schemeClr>
            </a:solidFill>
          </a:endParaRPr>
        </a:p>
        <a:p>
          <a:pPr algn="l"/>
          <a:r>
            <a:rPr lang="en-US" sz="1400" b="1" dirty="0">
              <a:solidFill>
                <a:schemeClr val="bg2">
                  <a:lumMod val="50000"/>
                </a:schemeClr>
              </a:solidFill>
            </a:rPr>
            <a:t>Speech, Language and Hearing Sciences (Speech-Language Pathology &amp; Audiology)</a:t>
          </a:r>
        </a:p>
        <a:p>
          <a:pPr algn="l"/>
          <a:endParaRPr lang="en-US" sz="1200" b="1" dirty="0"/>
        </a:p>
        <a:p>
          <a:pPr algn="l"/>
          <a:endParaRPr lang="en-US" sz="1200" b="1" dirty="0"/>
        </a:p>
      </dgm:t>
    </dgm:pt>
    <dgm:pt modelId="{E70C8668-530C-C842-BA6D-E0C14A03BAD8}" type="parTrans" cxnId="{6DF63DE2-F944-714E-A28D-D744BD28632C}">
      <dgm:prSet/>
      <dgm:spPr/>
      <dgm:t>
        <a:bodyPr/>
        <a:lstStyle/>
        <a:p>
          <a:endParaRPr lang="en-US"/>
        </a:p>
      </dgm:t>
    </dgm:pt>
    <dgm:pt modelId="{5C2C0A96-97EC-584A-99EC-4C4627F34D85}" type="sibTrans" cxnId="{6DF63DE2-F944-714E-A28D-D744BD28632C}">
      <dgm:prSet/>
      <dgm:spPr/>
      <dgm:t>
        <a:bodyPr/>
        <a:lstStyle/>
        <a:p>
          <a:endParaRPr lang="en-US"/>
        </a:p>
      </dgm:t>
    </dgm:pt>
    <dgm:pt modelId="{1BBA9119-D6DB-FB4B-B5BF-1F83207663E4}">
      <dgm:prSet custT="1"/>
      <dgm:spPr/>
      <dgm:t>
        <a:bodyPr/>
        <a:lstStyle/>
        <a:p>
          <a:pPr algn="ctr"/>
          <a:r>
            <a:rPr lang="en-US" sz="1400" b="1" dirty="0">
              <a:solidFill>
                <a:schemeClr val="bg2">
                  <a:lumMod val="50000"/>
                </a:schemeClr>
              </a:solidFill>
            </a:rPr>
            <a:t>Equity, Leadership Studies and Instructional Technology</a:t>
          </a:r>
        </a:p>
        <a:p>
          <a:pPr algn="ctr"/>
          <a:r>
            <a:rPr lang="en-US" sz="1400" b="1" dirty="0">
              <a:solidFill>
                <a:schemeClr val="bg2">
                  <a:lumMod val="50000"/>
                </a:schemeClr>
              </a:solidFill>
            </a:rPr>
            <a:t>(All Programs)</a:t>
          </a:r>
        </a:p>
      </dgm:t>
    </dgm:pt>
    <dgm:pt modelId="{F29186F8-5865-6B49-BA1C-77F2B02F9152}" type="parTrans" cxnId="{9BA1E670-A732-554E-BDCB-FFFBD70F99F4}">
      <dgm:prSet/>
      <dgm:spPr/>
      <dgm:t>
        <a:bodyPr/>
        <a:lstStyle/>
        <a:p>
          <a:endParaRPr lang="en-US"/>
        </a:p>
      </dgm:t>
    </dgm:pt>
    <dgm:pt modelId="{5DD6EE1B-9D63-7347-983A-EA5BBFA8A2FA}" type="sibTrans" cxnId="{9BA1E670-A732-554E-BDCB-FFFBD70F99F4}">
      <dgm:prSet/>
      <dgm:spPr/>
      <dgm:t>
        <a:bodyPr/>
        <a:lstStyle/>
        <a:p>
          <a:endParaRPr lang="en-US"/>
        </a:p>
      </dgm:t>
    </dgm:pt>
    <dgm:pt modelId="{AAE560A9-D254-6F43-953E-23853FC6B363}" type="pres">
      <dgm:prSet presAssocID="{E39C4787-BBB7-5241-A1FD-E267A84A6542}" presName="compositeShape" presStyleCnt="0">
        <dgm:presLayoutVars>
          <dgm:chMax val="7"/>
          <dgm:dir/>
          <dgm:resizeHandles val="exact"/>
        </dgm:presLayoutVars>
      </dgm:prSet>
      <dgm:spPr/>
    </dgm:pt>
    <dgm:pt modelId="{6DFA8476-3CEA-F248-91B5-8CBDAC263D72}" type="pres">
      <dgm:prSet presAssocID="{D844AC09-DA3C-134A-B0D3-6B60EC901756}" presName="circ1" presStyleLbl="vennNode1" presStyleIdx="0" presStyleCnt="4" custScaleX="125698" custScaleY="114391" custLinFactNeighborX="-8928" custLinFactNeighborY="-1779"/>
      <dgm:spPr/>
    </dgm:pt>
    <dgm:pt modelId="{089DC1AE-A9C7-1E4C-8911-E870572239E6}" type="pres">
      <dgm:prSet presAssocID="{D844AC09-DA3C-134A-B0D3-6B60EC901756}" presName="circ1Tx" presStyleLbl="revTx" presStyleIdx="0" presStyleCnt="0">
        <dgm:presLayoutVars>
          <dgm:chMax val="0"/>
          <dgm:chPref val="0"/>
          <dgm:bulletEnabled val="1"/>
        </dgm:presLayoutVars>
      </dgm:prSet>
      <dgm:spPr/>
    </dgm:pt>
    <dgm:pt modelId="{EC59620D-3D61-524A-8D0C-1A3DD5A9850B}" type="pres">
      <dgm:prSet presAssocID="{1BBA9119-D6DB-FB4B-B5BF-1F83207663E4}" presName="circ2" presStyleLbl="vennNode1" presStyleIdx="1" presStyleCnt="4" custScaleX="134008" custScaleY="114608" custLinFactNeighborX="8007" custLinFactNeighborY="-6229"/>
      <dgm:spPr/>
    </dgm:pt>
    <dgm:pt modelId="{7FDC8EC4-E670-FB47-9FF6-67CCB85332BD}" type="pres">
      <dgm:prSet presAssocID="{1BBA9119-D6DB-FB4B-B5BF-1F83207663E4}" presName="circ2Tx" presStyleLbl="revTx" presStyleIdx="0" presStyleCnt="0">
        <dgm:presLayoutVars>
          <dgm:chMax val="0"/>
          <dgm:chPref val="0"/>
          <dgm:bulletEnabled val="1"/>
        </dgm:presLayoutVars>
      </dgm:prSet>
      <dgm:spPr/>
    </dgm:pt>
    <dgm:pt modelId="{81764AA5-98DC-1E4E-AFC7-5AA4D56AB3E6}" type="pres">
      <dgm:prSet presAssocID="{B0E84233-2DE1-184D-B1B3-A5D539BC570D}" presName="circ3" presStyleLbl="vennNode1" presStyleIdx="2" presStyleCnt="4" custScaleX="117947" custScaleY="103866" custLinFactNeighborX="-7118" custLinFactNeighborY="-2641"/>
      <dgm:spPr/>
    </dgm:pt>
    <dgm:pt modelId="{F41E47A5-B094-5748-97DF-1CEC7DED9CC9}" type="pres">
      <dgm:prSet presAssocID="{B0E84233-2DE1-184D-B1B3-A5D539BC570D}" presName="circ3Tx" presStyleLbl="revTx" presStyleIdx="0" presStyleCnt="0">
        <dgm:presLayoutVars>
          <dgm:chMax val="0"/>
          <dgm:chPref val="0"/>
          <dgm:bulletEnabled val="1"/>
        </dgm:presLayoutVars>
      </dgm:prSet>
      <dgm:spPr/>
    </dgm:pt>
    <dgm:pt modelId="{DEAA4099-AF1C-AA42-BD7E-FFE09D0F3396}" type="pres">
      <dgm:prSet presAssocID="{D3439C7A-9825-D149-B9D9-58ED3CAAD0A1}" presName="circ4" presStyleLbl="vennNode1" presStyleIdx="3" presStyleCnt="4" custScaleX="132362" custScaleY="120581" custLinFactNeighborX="-14547" custLinFactNeighborY="-2845"/>
      <dgm:spPr/>
    </dgm:pt>
    <dgm:pt modelId="{FED8DF34-E835-4044-9267-7B08D38099CB}" type="pres">
      <dgm:prSet presAssocID="{D3439C7A-9825-D149-B9D9-58ED3CAAD0A1}" presName="circ4Tx" presStyleLbl="revTx" presStyleIdx="0" presStyleCnt="0">
        <dgm:presLayoutVars>
          <dgm:chMax val="0"/>
          <dgm:chPref val="0"/>
          <dgm:bulletEnabled val="1"/>
        </dgm:presLayoutVars>
      </dgm:prSet>
      <dgm:spPr/>
    </dgm:pt>
  </dgm:ptLst>
  <dgm:cxnLst>
    <dgm:cxn modelId="{6AC89B1E-FC15-5D43-B9E3-979068663E0C}" type="presOf" srcId="{D844AC09-DA3C-134A-B0D3-6B60EC901756}" destId="{6DFA8476-3CEA-F248-91B5-8CBDAC263D72}" srcOrd="1" destOrd="0" presId="urn:microsoft.com/office/officeart/2005/8/layout/venn1"/>
    <dgm:cxn modelId="{3A536A30-212A-3D40-888E-1E5ED40B4C51}" type="presOf" srcId="{D3439C7A-9825-D149-B9D9-58ED3CAAD0A1}" destId="{DEAA4099-AF1C-AA42-BD7E-FFE09D0F3396}" srcOrd="1" destOrd="0" presId="urn:microsoft.com/office/officeart/2005/8/layout/venn1"/>
    <dgm:cxn modelId="{ABFC225C-B6B1-454A-BB13-7F551B1B4690}" type="presOf" srcId="{B0E84233-2DE1-184D-B1B3-A5D539BC570D}" destId="{81764AA5-98DC-1E4E-AFC7-5AA4D56AB3E6}" srcOrd="1" destOrd="0" presId="urn:microsoft.com/office/officeart/2005/8/layout/venn1"/>
    <dgm:cxn modelId="{E8A58E6A-DF3C-9C4D-929A-41646DA04AA9}" type="presOf" srcId="{B0E84233-2DE1-184D-B1B3-A5D539BC570D}" destId="{F41E47A5-B094-5748-97DF-1CEC7DED9CC9}" srcOrd="0" destOrd="0" presId="urn:microsoft.com/office/officeart/2005/8/layout/venn1"/>
    <dgm:cxn modelId="{9BA1E670-A732-554E-BDCB-FFFBD70F99F4}" srcId="{E39C4787-BBB7-5241-A1FD-E267A84A6542}" destId="{1BBA9119-D6DB-FB4B-B5BF-1F83207663E4}" srcOrd="1" destOrd="0" parTransId="{F29186F8-5865-6B49-BA1C-77F2B02F9152}" sibTransId="{5DD6EE1B-9D63-7347-983A-EA5BBFA8A2FA}"/>
    <dgm:cxn modelId="{7D530475-5904-DE4A-8F5E-A9D01F9A4573}" type="presOf" srcId="{E39C4787-BBB7-5241-A1FD-E267A84A6542}" destId="{AAE560A9-D254-6F43-953E-23853FC6B363}" srcOrd="0" destOrd="0" presId="urn:microsoft.com/office/officeart/2005/8/layout/venn1"/>
    <dgm:cxn modelId="{BB21A977-EDF2-A44E-B07A-85D047236090}" type="presOf" srcId="{D3439C7A-9825-D149-B9D9-58ED3CAAD0A1}" destId="{FED8DF34-E835-4044-9267-7B08D38099CB}" srcOrd="0" destOrd="0" presId="urn:microsoft.com/office/officeart/2005/8/layout/venn1"/>
    <dgm:cxn modelId="{CFCC8698-D209-DB43-8729-1F4B414CD2E1}" type="presOf" srcId="{1BBA9119-D6DB-FB4B-B5BF-1F83207663E4}" destId="{EC59620D-3D61-524A-8D0C-1A3DD5A9850B}" srcOrd="1" destOrd="0" presId="urn:microsoft.com/office/officeart/2005/8/layout/venn1"/>
    <dgm:cxn modelId="{FAA24A9C-4508-5E47-98AB-E0988579F206}" type="presOf" srcId="{1BBA9119-D6DB-FB4B-B5BF-1F83207663E4}" destId="{7FDC8EC4-E670-FB47-9FF6-67CCB85332BD}" srcOrd="0" destOrd="0" presId="urn:microsoft.com/office/officeart/2005/8/layout/venn1"/>
    <dgm:cxn modelId="{9CB6DFAD-B57E-EB45-B232-8BFC668AC5B8}" type="presOf" srcId="{D844AC09-DA3C-134A-B0D3-6B60EC901756}" destId="{089DC1AE-A9C7-1E4C-8911-E870572239E6}" srcOrd="0" destOrd="0" presId="urn:microsoft.com/office/officeart/2005/8/layout/venn1"/>
    <dgm:cxn modelId="{774C7FAE-9526-C34D-9A31-EB3EDD8DE119}" srcId="{E39C4787-BBB7-5241-A1FD-E267A84A6542}" destId="{D844AC09-DA3C-134A-B0D3-6B60EC901756}" srcOrd="0" destOrd="0" parTransId="{F0346FDD-3614-AF48-AD06-B4E27DE3779E}" sibTransId="{A366DBF3-4165-C747-855C-EC7C4C72DBCD}"/>
    <dgm:cxn modelId="{06CC6CBD-9655-834E-9EB7-FB79A60C3EC7}" srcId="{E39C4787-BBB7-5241-A1FD-E267A84A6542}" destId="{B0E84233-2DE1-184D-B1B3-A5D539BC570D}" srcOrd="2" destOrd="0" parTransId="{4477230D-EC01-C340-8946-7F1BFBB6703E}" sibTransId="{3799BD2E-ECB5-4E4D-85E5-FFA9A56038ED}"/>
    <dgm:cxn modelId="{6DF63DE2-F944-714E-A28D-D744BD28632C}" srcId="{E39C4787-BBB7-5241-A1FD-E267A84A6542}" destId="{D3439C7A-9825-D149-B9D9-58ED3CAAD0A1}" srcOrd="3" destOrd="0" parTransId="{E70C8668-530C-C842-BA6D-E0C14A03BAD8}" sibTransId="{5C2C0A96-97EC-584A-99EC-4C4627F34D85}"/>
    <dgm:cxn modelId="{96482E4A-1278-DE4D-876B-FDD02FDB67F1}" type="presParOf" srcId="{AAE560A9-D254-6F43-953E-23853FC6B363}" destId="{6DFA8476-3CEA-F248-91B5-8CBDAC263D72}" srcOrd="0" destOrd="0" presId="urn:microsoft.com/office/officeart/2005/8/layout/venn1"/>
    <dgm:cxn modelId="{F7F8F1B1-87BB-6A45-B1A9-6C2D09164449}" type="presParOf" srcId="{AAE560A9-D254-6F43-953E-23853FC6B363}" destId="{089DC1AE-A9C7-1E4C-8911-E870572239E6}" srcOrd="1" destOrd="0" presId="urn:microsoft.com/office/officeart/2005/8/layout/venn1"/>
    <dgm:cxn modelId="{87C7EA0A-75EF-524E-A1F2-08A998E96E3D}" type="presParOf" srcId="{AAE560A9-D254-6F43-953E-23853FC6B363}" destId="{EC59620D-3D61-524A-8D0C-1A3DD5A9850B}" srcOrd="2" destOrd="0" presId="urn:microsoft.com/office/officeart/2005/8/layout/venn1"/>
    <dgm:cxn modelId="{D165CC9F-3DF3-1742-A5DD-EEFA841BC1E1}" type="presParOf" srcId="{AAE560A9-D254-6F43-953E-23853FC6B363}" destId="{7FDC8EC4-E670-FB47-9FF6-67CCB85332BD}" srcOrd="3" destOrd="0" presId="urn:microsoft.com/office/officeart/2005/8/layout/venn1"/>
    <dgm:cxn modelId="{003597C9-AA78-C246-AA8D-602A49585BF6}" type="presParOf" srcId="{AAE560A9-D254-6F43-953E-23853FC6B363}" destId="{81764AA5-98DC-1E4E-AFC7-5AA4D56AB3E6}" srcOrd="4" destOrd="0" presId="urn:microsoft.com/office/officeart/2005/8/layout/venn1"/>
    <dgm:cxn modelId="{3BEB3566-6DE3-2343-A430-12F2483F83F5}" type="presParOf" srcId="{AAE560A9-D254-6F43-953E-23853FC6B363}" destId="{F41E47A5-B094-5748-97DF-1CEC7DED9CC9}" srcOrd="5" destOrd="0" presId="urn:microsoft.com/office/officeart/2005/8/layout/venn1"/>
    <dgm:cxn modelId="{983F1311-BF02-F841-9510-89EDFD9BDB73}" type="presParOf" srcId="{AAE560A9-D254-6F43-953E-23853FC6B363}" destId="{DEAA4099-AF1C-AA42-BD7E-FFE09D0F3396}" srcOrd="6" destOrd="0" presId="urn:microsoft.com/office/officeart/2005/8/layout/venn1"/>
    <dgm:cxn modelId="{66F9520C-5D48-F149-A3DE-8123A725386A}" type="presParOf" srcId="{AAE560A9-D254-6F43-953E-23853FC6B363}" destId="{FED8DF34-E835-4044-9267-7B08D38099CB}"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874E8-6278-EE43-AE89-1D1AEE9EE6E5}">
      <dsp:nvSpPr>
        <dsp:cNvPr id="0" name=""/>
        <dsp:cNvSpPr/>
      </dsp:nvSpPr>
      <dsp:spPr>
        <a:xfrm>
          <a:off x="619124" y="0"/>
          <a:ext cx="7016750" cy="5545666"/>
        </a:xfrm>
        <a:prstGeom prst="rightArrow">
          <a:avLst/>
        </a:prstGeom>
        <a:solidFill>
          <a:schemeClr val="accent4">
            <a:tint val="40000"/>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1">
          <a:scrgbClr r="0" g="0" b="0"/>
        </a:fillRef>
        <a:effectRef idx="2">
          <a:scrgbClr r="0" g="0" b="0"/>
        </a:effectRef>
        <a:fontRef idx="minor"/>
      </dsp:style>
    </dsp:sp>
    <dsp:sp modelId="{5C53C758-E277-F04D-8121-CCD5250E5AA6}">
      <dsp:nvSpPr>
        <dsp:cNvPr id="0" name=""/>
        <dsp:cNvSpPr/>
      </dsp:nvSpPr>
      <dsp:spPr>
        <a:xfrm>
          <a:off x="8867" y="1663699"/>
          <a:ext cx="2657078" cy="2218266"/>
        </a:xfrm>
        <a:prstGeom prst="roundRect">
          <a:avLst/>
        </a:prstGeom>
        <a:solidFill>
          <a:schemeClr val="accent4">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solidFill>
                <a:schemeClr val="accent6">
                  <a:lumMod val="50000"/>
                </a:schemeClr>
              </a:solidFill>
            </a:rPr>
            <a:t>Multidisciplinary Education:</a:t>
          </a:r>
        </a:p>
        <a:p>
          <a:pPr marL="0" lvl="0" indent="0" algn="ctr" defTabSz="711200">
            <a:lnSpc>
              <a:spcPct val="90000"/>
            </a:lnSpc>
            <a:spcBef>
              <a:spcPct val="0"/>
            </a:spcBef>
            <a:spcAft>
              <a:spcPct val="35000"/>
            </a:spcAft>
            <a:buNone/>
          </a:pPr>
          <a:r>
            <a:rPr lang="en-US" sz="1600" kern="1200" dirty="0">
              <a:solidFill>
                <a:schemeClr val="accent6">
                  <a:lumMod val="50000"/>
                </a:schemeClr>
              </a:solidFill>
            </a:rPr>
            <a:t>Appreciation and respect for each professional role</a:t>
          </a:r>
        </a:p>
      </dsp:txBody>
      <dsp:txXfrm>
        <a:off x="117154" y="1771986"/>
        <a:ext cx="2440504" cy="2001692"/>
      </dsp:txXfrm>
    </dsp:sp>
    <dsp:sp modelId="{043DB30F-34A6-FF40-B397-D199C8A2916F}">
      <dsp:nvSpPr>
        <dsp:cNvPr id="0" name=""/>
        <dsp:cNvSpPr/>
      </dsp:nvSpPr>
      <dsp:spPr>
        <a:xfrm>
          <a:off x="2798960" y="1663699"/>
          <a:ext cx="2657078" cy="2218266"/>
        </a:xfrm>
        <a:prstGeom prst="roundRect">
          <a:avLst/>
        </a:prstGeom>
        <a:solidFill>
          <a:schemeClr val="accent4">
            <a:hueOff val="-1274474"/>
            <a:satOff val="-570"/>
            <a:lumOff val="-9215"/>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solidFill>
                <a:schemeClr val="accent6">
                  <a:lumMod val="50000"/>
                </a:schemeClr>
              </a:solidFill>
            </a:rPr>
            <a:t>Interdisciplinary Education: </a:t>
          </a:r>
          <a:r>
            <a:rPr lang="en-US" sz="1600" kern="1200" dirty="0">
              <a:solidFill>
                <a:schemeClr val="accent6">
                  <a:lumMod val="50000"/>
                </a:schemeClr>
              </a:solidFill>
            </a:rPr>
            <a:t>Professionals work together to coordinate services</a:t>
          </a:r>
        </a:p>
      </dsp:txBody>
      <dsp:txXfrm>
        <a:off x="2907247" y="1771986"/>
        <a:ext cx="2440504" cy="2001692"/>
      </dsp:txXfrm>
    </dsp:sp>
    <dsp:sp modelId="{E91B9F9A-B2EF-4949-9756-AC8C893A7509}">
      <dsp:nvSpPr>
        <dsp:cNvPr id="0" name=""/>
        <dsp:cNvSpPr/>
      </dsp:nvSpPr>
      <dsp:spPr>
        <a:xfrm>
          <a:off x="5589054" y="1663699"/>
          <a:ext cx="2657078" cy="2218266"/>
        </a:xfrm>
        <a:prstGeom prst="roundRect">
          <a:avLst/>
        </a:prstGeom>
        <a:solidFill>
          <a:schemeClr val="accent4">
            <a:hueOff val="-2548949"/>
            <a:satOff val="-1140"/>
            <a:lumOff val="-18431"/>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solidFill>
                <a:schemeClr val="accent6">
                  <a:lumMod val="50000"/>
                </a:schemeClr>
              </a:solidFill>
            </a:rPr>
            <a:t>Interprofessional Education: </a:t>
          </a:r>
        </a:p>
        <a:p>
          <a:pPr marL="0" lvl="0" indent="0" algn="ctr" defTabSz="711200">
            <a:lnSpc>
              <a:spcPct val="90000"/>
            </a:lnSpc>
            <a:spcBef>
              <a:spcPct val="0"/>
            </a:spcBef>
            <a:spcAft>
              <a:spcPct val="35000"/>
            </a:spcAft>
            <a:buNone/>
          </a:pPr>
          <a:r>
            <a:rPr lang="en-US" sz="1600" kern="1200" dirty="0">
              <a:solidFill>
                <a:schemeClr val="accent6">
                  <a:lumMod val="50000"/>
                </a:schemeClr>
              </a:solidFill>
            </a:rPr>
            <a:t>Includes previous models in a comprehensive system to best support individuals &amp; families</a:t>
          </a:r>
        </a:p>
      </dsp:txBody>
      <dsp:txXfrm>
        <a:off x="5697341" y="1771986"/>
        <a:ext cx="2440504" cy="2001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3CC99-E721-E44F-8E91-3E9CCAD72B40}">
      <dsp:nvSpPr>
        <dsp:cNvPr id="0" name=""/>
        <dsp:cNvSpPr/>
      </dsp:nvSpPr>
      <dsp:spPr>
        <a:xfrm rot="16200000">
          <a:off x="1053265" y="1098402"/>
          <a:ext cx="3329714" cy="2573266"/>
        </a:xfrm>
        <a:prstGeom prst="round2SameRect">
          <a:avLst>
            <a:gd name="adj1" fmla="val 16670"/>
            <a:gd name="adj2" fmla="val 0"/>
          </a:avLst>
        </a:prstGeom>
        <a:solidFill>
          <a:schemeClr val="accent4">
            <a:tint val="50000"/>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1">
          <a:scrgbClr r="0" g="0" b="0"/>
        </a:fillRef>
        <a:effectRef idx="2">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lumMod val="50000"/>
                </a:schemeClr>
              </a:solidFill>
            </a:rPr>
            <a:t>IPE/IPP</a:t>
          </a:r>
        </a:p>
        <a:p>
          <a:pPr marL="0" lvl="0" indent="0" algn="l" defTabSz="711200">
            <a:lnSpc>
              <a:spcPct val="90000"/>
            </a:lnSpc>
            <a:spcBef>
              <a:spcPct val="0"/>
            </a:spcBef>
            <a:spcAft>
              <a:spcPct val="35000"/>
            </a:spcAft>
            <a:buNone/>
          </a:pPr>
          <a:r>
            <a:rPr lang="en-US" sz="1400" kern="1200" dirty="0">
              <a:solidFill>
                <a:schemeClr val="bg2">
                  <a:lumMod val="50000"/>
                </a:schemeClr>
              </a:solidFill>
            </a:rPr>
            <a:t>Value &amp; Ethics for IPP</a:t>
          </a:r>
        </a:p>
        <a:p>
          <a:pPr marL="0" lvl="0" indent="0" algn="l" defTabSz="711200">
            <a:lnSpc>
              <a:spcPct val="90000"/>
            </a:lnSpc>
            <a:spcBef>
              <a:spcPct val="0"/>
            </a:spcBef>
            <a:spcAft>
              <a:spcPct val="35000"/>
            </a:spcAft>
            <a:buNone/>
          </a:pPr>
          <a:endParaRPr lang="en-US" sz="1400" kern="1200" dirty="0">
            <a:solidFill>
              <a:schemeClr val="bg2">
                <a:lumMod val="50000"/>
              </a:schemeClr>
            </a:solidFill>
          </a:endParaRPr>
        </a:p>
        <a:p>
          <a:pPr marL="0" lvl="0" indent="0" algn="l" defTabSz="711200">
            <a:lnSpc>
              <a:spcPct val="90000"/>
            </a:lnSpc>
            <a:spcBef>
              <a:spcPct val="0"/>
            </a:spcBef>
            <a:spcAft>
              <a:spcPct val="35000"/>
            </a:spcAft>
            <a:buNone/>
          </a:pPr>
          <a:r>
            <a:rPr lang="en-US" sz="1400" kern="1200" dirty="0">
              <a:solidFill>
                <a:schemeClr val="bg2">
                  <a:lumMod val="50000"/>
                </a:schemeClr>
              </a:solidFill>
            </a:rPr>
            <a:t>Roles &amp; Responsibilities</a:t>
          </a:r>
        </a:p>
        <a:p>
          <a:pPr marL="0" lvl="0" indent="0" algn="l" defTabSz="711200">
            <a:lnSpc>
              <a:spcPct val="90000"/>
            </a:lnSpc>
            <a:spcBef>
              <a:spcPct val="0"/>
            </a:spcBef>
            <a:spcAft>
              <a:spcPct val="35000"/>
            </a:spcAft>
            <a:buNone/>
          </a:pPr>
          <a:endParaRPr lang="en-US" sz="1400" kern="1200" dirty="0">
            <a:solidFill>
              <a:schemeClr val="bg2">
                <a:lumMod val="50000"/>
              </a:schemeClr>
            </a:solidFill>
          </a:endParaRPr>
        </a:p>
        <a:p>
          <a:pPr marL="0" lvl="0" indent="0" algn="l" defTabSz="711200">
            <a:lnSpc>
              <a:spcPct val="90000"/>
            </a:lnSpc>
            <a:spcBef>
              <a:spcPct val="0"/>
            </a:spcBef>
            <a:spcAft>
              <a:spcPct val="35000"/>
            </a:spcAft>
            <a:buNone/>
          </a:pPr>
          <a:r>
            <a:rPr lang="en-US" sz="1400" kern="1200" dirty="0">
              <a:solidFill>
                <a:schemeClr val="bg2">
                  <a:lumMod val="50000"/>
                </a:schemeClr>
              </a:solidFill>
            </a:rPr>
            <a:t>IP Communication</a:t>
          </a:r>
        </a:p>
        <a:p>
          <a:pPr marL="0" lvl="0" indent="0" algn="l" defTabSz="711200">
            <a:lnSpc>
              <a:spcPct val="90000"/>
            </a:lnSpc>
            <a:spcBef>
              <a:spcPct val="0"/>
            </a:spcBef>
            <a:spcAft>
              <a:spcPct val="35000"/>
            </a:spcAft>
            <a:buNone/>
          </a:pPr>
          <a:endParaRPr lang="en-US" sz="1400" kern="1200" dirty="0">
            <a:solidFill>
              <a:schemeClr val="bg2">
                <a:lumMod val="50000"/>
              </a:schemeClr>
            </a:solidFill>
          </a:endParaRPr>
        </a:p>
        <a:p>
          <a:pPr marL="0" lvl="0" indent="0" algn="l" defTabSz="711200">
            <a:lnSpc>
              <a:spcPct val="90000"/>
            </a:lnSpc>
            <a:spcBef>
              <a:spcPct val="0"/>
            </a:spcBef>
            <a:spcAft>
              <a:spcPct val="35000"/>
            </a:spcAft>
            <a:buNone/>
          </a:pPr>
          <a:r>
            <a:rPr lang="en-US" sz="1400" kern="1200" dirty="0">
              <a:solidFill>
                <a:schemeClr val="bg2">
                  <a:lumMod val="50000"/>
                </a:schemeClr>
              </a:solidFill>
            </a:rPr>
            <a:t>Teams &amp; Teamwork</a:t>
          </a:r>
        </a:p>
        <a:p>
          <a:pPr marL="0" lvl="0" indent="0" algn="l" defTabSz="711200">
            <a:lnSpc>
              <a:spcPct val="90000"/>
            </a:lnSpc>
            <a:spcBef>
              <a:spcPct val="0"/>
            </a:spcBef>
            <a:spcAft>
              <a:spcPct val="35000"/>
            </a:spcAft>
            <a:buNone/>
          </a:pPr>
          <a:endParaRPr lang="en-US" sz="1400" kern="1200" dirty="0">
            <a:solidFill>
              <a:schemeClr val="bg2">
                <a:lumMod val="50000"/>
              </a:schemeClr>
            </a:solidFill>
          </a:endParaRPr>
        </a:p>
        <a:p>
          <a:pPr marL="0" lvl="0" indent="0" algn="l" defTabSz="711200">
            <a:lnSpc>
              <a:spcPct val="90000"/>
            </a:lnSpc>
            <a:spcBef>
              <a:spcPct val="0"/>
            </a:spcBef>
            <a:spcAft>
              <a:spcPct val="35000"/>
            </a:spcAft>
            <a:buNone/>
          </a:pPr>
          <a:r>
            <a:rPr lang="en-US" sz="1400" kern="1200" dirty="0">
              <a:solidFill>
                <a:schemeClr val="bg2">
                  <a:lumMod val="50000"/>
                </a:schemeClr>
              </a:solidFill>
              <a:hlinkClick xmlns:r="http://schemas.openxmlformats.org/officeDocument/2006/relationships" r:id="rId1"/>
            </a:rPr>
            <a:t>IPEC</a:t>
          </a:r>
          <a:endParaRPr lang="en-US" sz="1400" kern="1200" dirty="0">
            <a:solidFill>
              <a:schemeClr val="bg2">
                <a:lumMod val="50000"/>
              </a:schemeClr>
            </a:solidFill>
          </a:endParaRPr>
        </a:p>
      </dsp:txBody>
      <dsp:txXfrm rot="5400000">
        <a:off x="1557128" y="845818"/>
        <a:ext cx="2447627" cy="3078436"/>
      </dsp:txXfrm>
    </dsp:sp>
    <dsp:sp modelId="{DDB2A35B-89E8-3741-9773-D7425AD4C74F}">
      <dsp:nvSpPr>
        <dsp:cNvPr id="0" name=""/>
        <dsp:cNvSpPr/>
      </dsp:nvSpPr>
      <dsp:spPr>
        <a:xfrm rot="5400000">
          <a:off x="4316996" y="1049489"/>
          <a:ext cx="3301502" cy="2727515"/>
        </a:xfrm>
        <a:prstGeom prst="round2SameRect">
          <a:avLst>
            <a:gd name="adj1" fmla="val 16670"/>
            <a:gd name="adj2" fmla="val 0"/>
          </a:avLst>
        </a:prstGeom>
        <a:solidFill>
          <a:schemeClr val="accent4">
            <a:tint val="50000"/>
            <a:hueOff val="-3026675"/>
            <a:satOff val="-30842"/>
            <a:lumOff val="7611"/>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1">
          <a:scrgbClr r="0" g="0" b="0"/>
        </a:fillRef>
        <a:effectRef idx="2">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2">
                  <a:lumMod val="50000"/>
                </a:schemeClr>
              </a:solidFill>
            </a:rPr>
            <a:t>Inclusive Practices</a:t>
          </a:r>
        </a:p>
        <a:p>
          <a:pPr marL="0" lvl="0" indent="0" algn="l" defTabSz="800100">
            <a:lnSpc>
              <a:spcPct val="90000"/>
            </a:lnSpc>
            <a:spcBef>
              <a:spcPct val="0"/>
            </a:spcBef>
            <a:spcAft>
              <a:spcPct val="35000"/>
            </a:spcAft>
            <a:buNone/>
          </a:pPr>
          <a:r>
            <a:rPr lang="en-US" sz="1200" kern="1200" dirty="0">
              <a:solidFill>
                <a:schemeClr val="bg2">
                  <a:lumMod val="50000"/>
                </a:schemeClr>
              </a:solidFill>
            </a:rPr>
            <a:t>Full Participation</a:t>
          </a:r>
        </a:p>
        <a:p>
          <a:pPr marL="0" lvl="0" indent="0" algn="l" defTabSz="800100">
            <a:lnSpc>
              <a:spcPct val="90000"/>
            </a:lnSpc>
            <a:spcBef>
              <a:spcPct val="0"/>
            </a:spcBef>
            <a:spcAft>
              <a:spcPct val="35000"/>
            </a:spcAft>
            <a:buNone/>
          </a:pPr>
          <a:endParaRPr lang="en-US" sz="1200" kern="1200" dirty="0">
            <a:solidFill>
              <a:schemeClr val="bg2">
                <a:lumMod val="50000"/>
              </a:schemeClr>
            </a:solidFill>
          </a:endParaRPr>
        </a:p>
        <a:p>
          <a:pPr marL="0" lvl="0" indent="0" algn="l" defTabSz="800100">
            <a:lnSpc>
              <a:spcPct val="90000"/>
            </a:lnSpc>
            <a:spcBef>
              <a:spcPct val="0"/>
            </a:spcBef>
            <a:spcAft>
              <a:spcPct val="35000"/>
            </a:spcAft>
            <a:buNone/>
          </a:pPr>
          <a:r>
            <a:rPr lang="en-US" sz="1200" kern="1200" dirty="0">
              <a:solidFill>
                <a:schemeClr val="bg2">
                  <a:lumMod val="50000"/>
                </a:schemeClr>
              </a:solidFill>
            </a:rPr>
            <a:t>Universal Design for Learning</a:t>
          </a:r>
        </a:p>
        <a:p>
          <a:pPr marL="0" lvl="0" indent="0" algn="l" defTabSz="800100">
            <a:lnSpc>
              <a:spcPct val="90000"/>
            </a:lnSpc>
            <a:spcBef>
              <a:spcPct val="0"/>
            </a:spcBef>
            <a:spcAft>
              <a:spcPct val="35000"/>
            </a:spcAft>
            <a:buNone/>
          </a:pPr>
          <a:endParaRPr lang="en-US" sz="1200" kern="1200" dirty="0">
            <a:solidFill>
              <a:schemeClr val="bg2">
                <a:lumMod val="50000"/>
              </a:schemeClr>
            </a:solidFill>
          </a:endParaRPr>
        </a:p>
        <a:p>
          <a:pPr marL="0" lvl="0" indent="0" algn="l" defTabSz="800100">
            <a:lnSpc>
              <a:spcPct val="90000"/>
            </a:lnSpc>
            <a:spcBef>
              <a:spcPct val="0"/>
            </a:spcBef>
            <a:spcAft>
              <a:spcPct val="35000"/>
            </a:spcAft>
            <a:buNone/>
          </a:pPr>
          <a:r>
            <a:rPr lang="en-US" sz="1200" kern="1200" dirty="0">
              <a:solidFill>
                <a:schemeClr val="bg2">
                  <a:lumMod val="50000"/>
                </a:schemeClr>
              </a:solidFill>
            </a:rPr>
            <a:t>Team Collaboration</a:t>
          </a:r>
        </a:p>
        <a:p>
          <a:pPr marL="0" lvl="0" indent="0" algn="l" defTabSz="800100">
            <a:lnSpc>
              <a:spcPct val="90000"/>
            </a:lnSpc>
            <a:spcBef>
              <a:spcPct val="0"/>
            </a:spcBef>
            <a:spcAft>
              <a:spcPct val="35000"/>
            </a:spcAft>
            <a:buNone/>
          </a:pPr>
          <a:endParaRPr lang="en-US" sz="1200" kern="1200" dirty="0">
            <a:solidFill>
              <a:schemeClr val="bg2">
                <a:lumMod val="50000"/>
              </a:schemeClr>
            </a:solidFill>
          </a:endParaRPr>
        </a:p>
        <a:p>
          <a:pPr marL="0" lvl="0" indent="0" algn="l" defTabSz="800100">
            <a:lnSpc>
              <a:spcPct val="90000"/>
            </a:lnSpc>
            <a:spcBef>
              <a:spcPct val="0"/>
            </a:spcBef>
            <a:spcAft>
              <a:spcPct val="35000"/>
            </a:spcAft>
            <a:buNone/>
          </a:pPr>
          <a:r>
            <a:rPr lang="en-US" sz="1200" kern="1200" dirty="0">
              <a:solidFill>
                <a:schemeClr val="bg2">
                  <a:lumMod val="50000"/>
                </a:schemeClr>
              </a:solidFill>
            </a:rPr>
            <a:t>Family, Student, Community Partnerships</a:t>
          </a:r>
        </a:p>
        <a:p>
          <a:pPr marL="0" lvl="0" indent="0" algn="l" defTabSz="800100">
            <a:lnSpc>
              <a:spcPct val="90000"/>
            </a:lnSpc>
            <a:spcBef>
              <a:spcPct val="0"/>
            </a:spcBef>
            <a:spcAft>
              <a:spcPct val="35000"/>
            </a:spcAft>
            <a:buNone/>
          </a:pPr>
          <a:endParaRPr lang="en-US" sz="1200" kern="1200" dirty="0">
            <a:solidFill>
              <a:schemeClr val="bg2">
                <a:lumMod val="50000"/>
              </a:schemeClr>
            </a:solidFill>
          </a:endParaRPr>
        </a:p>
        <a:p>
          <a:pPr marL="0" lvl="0" indent="0" algn="l" defTabSz="800100">
            <a:lnSpc>
              <a:spcPct val="90000"/>
            </a:lnSpc>
            <a:spcBef>
              <a:spcPct val="0"/>
            </a:spcBef>
            <a:spcAft>
              <a:spcPct val="35000"/>
            </a:spcAft>
            <a:buNone/>
          </a:pPr>
          <a:r>
            <a:rPr lang="en-US" sz="1200" kern="1200" dirty="0">
              <a:solidFill>
                <a:schemeClr val="bg2">
                  <a:lumMod val="50000"/>
                </a:schemeClr>
              </a:solidFill>
            </a:rPr>
            <a:t>Professional Development</a:t>
          </a:r>
        </a:p>
        <a:p>
          <a:pPr marL="0" lvl="0" indent="0" algn="l" defTabSz="800100">
            <a:lnSpc>
              <a:spcPct val="90000"/>
            </a:lnSpc>
            <a:spcBef>
              <a:spcPct val="0"/>
            </a:spcBef>
            <a:spcAft>
              <a:spcPct val="35000"/>
            </a:spcAft>
            <a:buNone/>
          </a:pPr>
          <a:r>
            <a:rPr lang="en-US" sz="1200" kern="1200" dirty="0">
              <a:solidFill>
                <a:schemeClr val="bg2">
                  <a:lumMod val="50000"/>
                </a:schemeClr>
              </a:solidFill>
              <a:hlinkClick xmlns:r="http://schemas.openxmlformats.org/officeDocument/2006/relationships" r:id="rId2"/>
            </a:rPr>
            <a:t>TASH</a:t>
          </a:r>
          <a:endParaRPr lang="en-US" sz="1200" kern="1200" dirty="0">
            <a:solidFill>
              <a:schemeClr val="bg2">
                <a:lumMod val="50000"/>
              </a:schemeClr>
            </a:solidFill>
          </a:endParaRPr>
        </a:p>
        <a:p>
          <a:pPr marL="0" lvl="0" indent="0" algn="l" defTabSz="800100">
            <a:lnSpc>
              <a:spcPct val="90000"/>
            </a:lnSpc>
            <a:spcBef>
              <a:spcPct val="0"/>
            </a:spcBef>
            <a:spcAft>
              <a:spcPct val="35000"/>
            </a:spcAft>
            <a:buNone/>
          </a:pPr>
          <a:endParaRPr lang="en-US" sz="1200" kern="1200" dirty="0">
            <a:solidFill>
              <a:schemeClr val="bg2">
                <a:lumMod val="50000"/>
              </a:schemeClr>
            </a:solidFill>
          </a:endParaRPr>
        </a:p>
      </dsp:txBody>
      <dsp:txXfrm rot="-5400000">
        <a:off x="4603989" y="895666"/>
        <a:ext cx="2594345" cy="3035162"/>
      </dsp:txXfrm>
    </dsp:sp>
    <dsp:sp modelId="{A75F7410-4F08-CA42-B83B-55C0E951DD1E}">
      <dsp:nvSpPr>
        <dsp:cNvPr id="0" name=""/>
        <dsp:cNvSpPr/>
      </dsp:nvSpPr>
      <dsp:spPr>
        <a:xfrm>
          <a:off x="3282379" y="0"/>
          <a:ext cx="1993725" cy="1993628"/>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 modelId="{699FDF75-79D5-4F49-9499-59C5E784C665}">
      <dsp:nvSpPr>
        <dsp:cNvPr id="0" name=""/>
        <dsp:cNvSpPr/>
      </dsp:nvSpPr>
      <dsp:spPr>
        <a:xfrm rot="10800000">
          <a:off x="3197706" y="3044046"/>
          <a:ext cx="1993725" cy="1993628"/>
        </a:xfrm>
        <a:prstGeom prst="circularArrow">
          <a:avLst>
            <a:gd name="adj1" fmla="val 12500"/>
            <a:gd name="adj2" fmla="val 1142322"/>
            <a:gd name="adj3" fmla="val 20457678"/>
            <a:gd name="adj4" fmla="val 10800000"/>
            <a:gd name="adj5" fmla="val 12500"/>
          </a:avLst>
        </a:prstGeom>
        <a:solidFill>
          <a:schemeClr val="accent4">
            <a:hueOff val="-2548949"/>
            <a:satOff val="-1140"/>
            <a:lumOff val="-18431"/>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A8476-3CEA-F248-91B5-8CBDAC263D72}">
      <dsp:nvSpPr>
        <dsp:cNvPr id="0" name=""/>
        <dsp:cNvSpPr/>
      </dsp:nvSpPr>
      <dsp:spPr>
        <a:xfrm>
          <a:off x="1878994" y="-83778"/>
          <a:ext cx="3987160" cy="3628500"/>
        </a:xfrm>
        <a:prstGeom prst="ellipse">
          <a:avLst/>
        </a:prstGeom>
        <a:solidFill>
          <a:schemeClr val="accent4">
            <a:alpha val="50000"/>
            <a:hueOff val="0"/>
            <a:satOff val="0"/>
            <a:lumOff val="0"/>
            <a:alphaOff val="0"/>
          </a:schemeClr>
        </a:solidFill>
        <a:ln>
          <a:noFill/>
        </a:ln>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dirty="0"/>
        </a:p>
      </dsp:txBody>
      <dsp:txXfrm>
        <a:off x="2339051" y="404673"/>
        <a:ext cx="3067046" cy="1151351"/>
      </dsp:txXfrm>
    </dsp:sp>
    <dsp:sp modelId="{EC59620D-3D61-524A-8D0C-1A3DD5A9850B}">
      <dsp:nvSpPr>
        <dsp:cNvPr id="0" name=""/>
        <dsp:cNvSpPr/>
      </dsp:nvSpPr>
      <dsp:spPr>
        <a:xfrm>
          <a:off x="3687384" y="1118202"/>
          <a:ext cx="4250755" cy="3635384"/>
        </a:xfrm>
        <a:prstGeom prst="ellipse">
          <a:avLst/>
        </a:prstGeom>
        <a:solidFill>
          <a:schemeClr val="accent4">
            <a:alpha val="50000"/>
            <a:hueOff val="-849650"/>
            <a:satOff val="-380"/>
            <a:lumOff val="-6144"/>
            <a:alphaOff val="0"/>
          </a:schemeClr>
        </a:solidFill>
        <a:ln>
          <a:noFill/>
        </a:ln>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rPr>
            <a:t>Equity, Leadership Studies and Instructional Technology</a:t>
          </a:r>
        </a:p>
        <a:p>
          <a:pPr marL="0" lvl="0" indent="0" algn="ctr" defTabSz="622300">
            <a:lnSpc>
              <a:spcPct val="90000"/>
            </a:lnSpc>
            <a:spcBef>
              <a:spcPct val="0"/>
            </a:spcBef>
            <a:spcAft>
              <a:spcPct val="35000"/>
            </a:spcAft>
            <a:buNone/>
          </a:pPr>
          <a:r>
            <a:rPr lang="en-US" sz="1400" b="1" kern="1200" dirty="0">
              <a:solidFill>
                <a:schemeClr val="bg2">
                  <a:lumMod val="50000"/>
                </a:schemeClr>
              </a:solidFill>
            </a:rPr>
            <a:t>(All Programs)</a:t>
          </a:r>
        </a:p>
      </dsp:txBody>
      <dsp:txXfrm>
        <a:off x="5976253" y="1537669"/>
        <a:ext cx="1634905" cy="2796449"/>
      </dsp:txXfrm>
    </dsp:sp>
    <dsp:sp modelId="{81764AA5-98DC-1E4E-AFC7-5AA4D56AB3E6}">
      <dsp:nvSpPr>
        <dsp:cNvPr id="0" name=""/>
        <dsp:cNvSpPr/>
      </dsp:nvSpPr>
      <dsp:spPr>
        <a:xfrm>
          <a:off x="2059339" y="2805390"/>
          <a:ext cx="3741297" cy="3294646"/>
        </a:xfrm>
        <a:prstGeom prst="ellipse">
          <a:avLst/>
        </a:prstGeom>
        <a:solidFill>
          <a:schemeClr val="accent4">
            <a:alpha val="50000"/>
            <a:hueOff val="-1699299"/>
            <a:satOff val="-760"/>
            <a:lumOff val="-12287"/>
            <a:alphaOff val="0"/>
          </a:schemeClr>
        </a:solidFill>
        <a:ln>
          <a:noFill/>
        </a:ln>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2491027" y="4611109"/>
        <a:ext cx="2877921" cy="1045416"/>
      </dsp:txXfrm>
    </dsp:sp>
    <dsp:sp modelId="{DEAA4099-AF1C-AA42-BD7E-FFE09D0F3396}">
      <dsp:nvSpPr>
        <dsp:cNvPr id="0" name=""/>
        <dsp:cNvSpPr/>
      </dsp:nvSpPr>
      <dsp:spPr>
        <a:xfrm>
          <a:off x="192059" y="1130810"/>
          <a:ext cx="4198543" cy="3824848"/>
        </a:xfrm>
        <a:prstGeom prst="ellipse">
          <a:avLst/>
        </a:prstGeom>
        <a:solidFill>
          <a:schemeClr val="accent4">
            <a:alpha val="50000"/>
            <a:hueOff val="-2548949"/>
            <a:satOff val="-1140"/>
            <a:lumOff val="-18431"/>
            <a:alphaOff val="0"/>
          </a:schemeClr>
        </a:solidFill>
        <a:ln>
          <a:noFill/>
        </a:ln>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dirty="0"/>
        </a:p>
        <a:p>
          <a:pPr marL="0" lvl="0" indent="0" algn="ctr" defTabSz="444500">
            <a:lnSpc>
              <a:spcPct val="90000"/>
            </a:lnSpc>
            <a:spcBef>
              <a:spcPct val="0"/>
            </a:spcBef>
            <a:spcAft>
              <a:spcPct val="35000"/>
            </a:spcAft>
            <a:buNone/>
          </a:pPr>
          <a:endParaRPr lang="en-US" sz="1000" b="1" kern="1200" dirty="0">
            <a:solidFill>
              <a:schemeClr val="bg2">
                <a:lumMod val="50000"/>
              </a:schemeClr>
            </a:solidFill>
          </a:endParaRPr>
        </a:p>
        <a:p>
          <a:pPr marL="0" lvl="0" indent="0" algn="ctr" defTabSz="444500">
            <a:lnSpc>
              <a:spcPct val="90000"/>
            </a:lnSpc>
            <a:spcBef>
              <a:spcPct val="0"/>
            </a:spcBef>
            <a:spcAft>
              <a:spcPct val="35000"/>
            </a:spcAft>
            <a:buNone/>
          </a:pPr>
          <a:r>
            <a:rPr lang="en-US" sz="1400" b="1" kern="1200" dirty="0">
              <a:solidFill>
                <a:schemeClr val="bg2">
                  <a:lumMod val="50000"/>
                </a:schemeClr>
              </a:solidFill>
            </a:rPr>
            <a:t>Special Education</a:t>
          </a:r>
        </a:p>
        <a:p>
          <a:pPr marL="0" lvl="0" indent="0" algn="ctr" defTabSz="444500">
            <a:lnSpc>
              <a:spcPct val="90000"/>
            </a:lnSpc>
            <a:spcBef>
              <a:spcPct val="0"/>
            </a:spcBef>
            <a:spcAft>
              <a:spcPct val="35000"/>
            </a:spcAft>
            <a:buNone/>
          </a:pPr>
          <a:r>
            <a:rPr lang="en-US" sz="1400" b="1" kern="1200" dirty="0">
              <a:solidFill>
                <a:schemeClr val="bg2">
                  <a:lumMod val="50000"/>
                </a:schemeClr>
              </a:solidFill>
            </a:rPr>
            <a:t>(All Programs) </a:t>
          </a:r>
        </a:p>
        <a:p>
          <a:pPr marL="0" lvl="0" indent="0" algn="l" defTabSz="444500">
            <a:lnSpc>
              <a:spcPct val="90000"/>
            </a:lnSpc>
            <a:spcBef>
              <a:spcPct val="0"/>
            </a:spcBef>
            <a:spcAft>
              <a:spcPct val="35000"/>
            </a:spcAft>
            <a:buNone/>
          </a:pPr>
          <a:endParaRPr lang="en-US" sz="1400" b="1" kern="1200" dirty="0">
            <a:solidFill>
              <a:schemeClr val="bg2">
                <a:lumMod val="50000"/>
              </a:schemeClr>
            </a:solidFill>
          </a:endParaRPr>
        </a:p>
        <a:p>
          <a:pPr marL="0" lvl="0" indent="0" algn="l" defTabSz="444500">
            <a:lnSpc>
              <a:spcPct val="90000"/>
            </a:lnSpc>
            <a:spcBef>
              <a:spcPct val="0"/>
            </a:spcBef>
            <a:spcAft>
              <a:spcPct val="35000"/>
            </a:spcAft>
            <a:buNone/>
          </a:pPr>
          <a:r>
            <a:rPr lang="en-US" sz="1400" b="1" kern="1200" dirty="0">
              <a:solidFill>
                <a:schemeClr val="bg2">
                  <a:lumMod val="50000"/>
                </a:schemeClr>
              </a:solidFill>
            </a:rPr>
            <a:t>Speech, Language and Hearing Sciences (Speech-Language Pathology &amp; Audiology)</a:t>
          </a:r>
        </a:p>
        <a:p>
          <a:pPr marL="0" lvl="0" indent="0" algn="l" defTabSz="444500">
            <a:lnSpc>
              <a:spcPct val="90000"/>
            </a:lnSpc>
            <a:spcBef>
              <a:spcPct val="0"/>
            </a:spcBef>
            <a:spcAft>
              <a:spcPct val="35000"/>
            </a:spcAft>
            <a:buNone/>
          </a:pPr>
          <a:endParaRPr lang="en-US" sz="1200" b="1" kern="1200" dirty="0"/>
        </a:p>
        <a:p>
          <a:pPr marL="0" lvl="0" indent="0" algn="l" defTabSz="444500">
            <a:lnSpc>
              <a:spcPct val="90000"/>
            </a:lnSpc>
            <a:spcBef>
              <a:spcPct val="0"/>
            </a:spcBef>
            <a:spcAft>
              <a:spcPct val="35000"/>
            </a:spcAft>
            <a:buNone/>
          </a:pPr>
          <a:endParaRPr lang="en-US" sz="1200" b="1" kern="1200" dirty="0"/>
        </a:p>
      </dsp:txBody>
      <dsp:txXfrm>
        <a:off x="515024" y="1572139"/>
        <a:ext cx="1614824" cy="29421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Arial"/>
                <a:ea typeface="+mj-ea"/>
                <a:cs typeface="+mj-cs"/>
              </a:defRPr>
            </a:lvl1pPr>
          </a:lstStyle>
          <a:p>
            <a:r>
              <a:rPr lang="en-US" dirty="0"/>
              <a:t>Click to edit Master title style</a:t>
            </a:r>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dirty="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dirty="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Arial"/>
                <a:ea typeface="+mj-ea"/>
                <a:cs typeface="+mj-cs"/>
              </a:defRPr>
            </a:lvl1pPr>
          </a:lstStyle>
          <a:p>
            <a:r>
              <a:rPr lang="en-US" dirty="0"/>
              <a:t>Click to edit Master title style</a:t>
            </a:r>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Arial"/>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Arial"/>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Arial"/>
                <a:ea typeface="+mj-ea"/>
                <a:cs typeface="+mj-cs"/>
              </a:defRPr>
            </a:lvl1pPr>
          </a:lstStyle>
          <a:p>
            <a:r>
              <a:rPr lang="en-US" dirty="0"/>
              <a:t>Click to edit Master title style</a:t>
            </a:r>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Arial"/>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dirty="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8/6/20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latin typeface="Arial"/>
              </a:defRPr>
            </a:lvl1pPr>
          </a:lstStyle>
          <a:p>
            <a:fld id="{8E36636D-D922-432D-A958-524484B5923D}" type="datetimeFigureOut">
              <a:rPr lang="en-US" smtClean="0"/>
              <a:pPr/>
              <a:t>8/6/20</a:t>
            </a:fld>
            <a:endParaRPr lang="en-US" dirty="0"/>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latin typeface="Arial"/>
              </a:defRPr>
            </a:lvl1pPr>
          </a:lstStyle>
          <a:p>
            <a:fld id="{DF28FB93-0A08-4E7D-8E63-9EFA29F1E0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Arial"/>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Arial"/>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Arial"/>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Arial"/>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Arial"/>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Arial"/>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pecollaborativ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hyperlink" Target="https://psnet.ahrq.gov/resources/resource/27961/teamstepps-20-core-curriculum" TargetMode="External"/><Relationship Id="rId3" Type="http://schemas.openxmlformats.org/officeDocument/2006/relationships/hyperlink" Target="http://www.pechakucha.org" TargetMode="External"/><Relationship Id="rId7" Type="http://schemas.openxmlformats.org/officeDocument/2006/relationships/hyperlink" Target="https://www.asha.org/Practice/Interprofessional-Education-Practice/" TargetMode="External"/><Relationship Id="rId2" Type="http://schemas.openxmlformats.org/officeDocument/2006/relationships/hyperlink" Target="https://drive.google.com/drive/folders/1qxk0f2VRh6U5yr5H4UFH1NMjPF4lHtR3?usp=sharing" TargetMode="External"/><Relationship Id="rId1" Type="http://schemas.openxmlformats.org/officeDocument/2006/relationships/slideLayout" Target="../slideLayouts/slideLayout2.xml"/><Relationship Id="rId6" Type="http://schemas.openxmlformats.org/officeDocument/2006/relationships/hyperlink" Target="https://collaborate.uw.edu" TargetMode="External"/><Relationship Id="rId5" Type="http://schemas.openxmlformats.org/officeDocument/2006/relationships/hyperlink" Target="https://www.asha.org/uploadedFiles/IPE-IPP-Reader-eBook.pdf" TargetMode="External"/><Relationship Id="rId4" Type="http://schemas.openxmlformats.org/officeDocument/2006/relationships/hyperlink" Target="https://infogr.a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pecollaborativ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lumMod val="50000"/>
                  </a:schemeClr>
                </a:solidFill>
              </a:rPr>
              <a:t>Interprofessional </a:t>
            </a:r>
            <a:r>
              <a:rPr lang="en-US">
                <a:solidFill>
                  <a:schemeClr val="tx2">
                    <a:lumMod val="50000"/>
                  </a:schemeClr>
                </a:solidFill>
              </a:rPr>
              <a:t>Education Introduction</a:t>
            </a:r>
            <a:endParaRPr lang="en-US" dirty="0">
              <a:solidFill>
                <a:schemeClr val="tx2">
                  <a:lumMod val="50000"/>
                </a:schemeClr>
              </a:solidFill>
            </a:endParaRPr>
          </a:p>
        </p:txBody>
      </p:sp>
      <p:sp>
        <p:nvSpPr>
          <p:cNvPr id="4" name="Subtitle 3"/>
          <p:cNvSpPr>
            <a:spLocks noGrp="1"/>
          </p:cNvSpPr>
          <p:nvPr>
            <p:ph type="subTitle" idx="1"/>
          </p:nvPr>
        </p:nvSpPr>
        <p:spPr>
          <a:xfrm>
            <a:off x="324556" y="3343002"/>
            <a:ext cx="8494888" cy="1752600"/>
          </a:xfrm>
        </p:spPr>
        <p:txBody>
          <a:bodyPr>
            <a:normAutofit fontScale="92500" lnSpcReduction="10000"/>
          </a:bodyPr>
          <a:lstStyle/>
          <a:p>
            <a:r>
              <a:rPr lang="en-US" b="1" dirty="0">
                <a:solidFill>
                  <a:schemeClr val="bg2">
                    <a:lumMod val="50000"/>
                  </a:schemeClr>
                </a:solidFill>
              </a:rPr>
              <a:t>Department of Speech, Language and Hearing Sciences</a:t>
            </a:r>
          </a:p>
          <a:p>
            <a:r>
              <a:rPr lang="en-US" b="1" dirty="0">
                <a:solidFill>
                  <a:schemeClr val="bg2">
                    <a:lumMod val="50000"/>
                  </a:schemeClr>
                </a:solidFill>
              </a:rPr>
              <a:t>&amp;</a:t>
            </a:r>
          </a:p>
          <a:p>
            <a:r>
              <a:rPr lang="en-US" b="1" dirty="0">
                <a:solidFill>
                  <a:schemeClr val="bg2">
                    <a:lumMod val="50000"/>
                  </a:schemeClr>
                </a:solidFill>
              </a:rPr>
              <a:t>National Student Speech, Language and Hearing Association </a:t>
            </a:r>
          </a:p>
          <a:p>
            <a:r>
              <a:rPr lang="en-US" dirty="0" err="1"/>
              <a:t>Aunusha</a:t>
            </a:r>
            <a:r>
              <a:rPr lang="en-US" dirty="0"/>
              <a:t> </a:t>
            </a:r>
            <a:r>
              <a:rPr lang="en-US" dirty="0" err="1"/>
              <a:t>Sundarrajan</a:t>
            </a:r>
            <a:r>
              <a:rPr lang="en-US" dirty="0"/>
              <a:t> &amp; Nancy Robinson</a:t>
            </a:r>
          </a:p>
        </p:txBody>
      </p:sp>
      <p:pic>
        <p:nvPicPr>
          <p:cNvPr id="5" name="Picture 4" descr="gcoe locku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86191"/>
            <a:ext cx="3124200" cy="1231900"/>
          </a:xfrm>
          <a:prstGeom prst="rect">
            <a:avLst/>
          </a:prstGeom>
          <a:solidFill>
            <a:schemeClr val="bg1"/>
          </a:solidFill>
        </p:spPr>
      </p:pic>
    </p:spTree>
    <p:extLst>
      <p:ext uri="{BB962C8B-B14F-4D97-AF65-F5344CB8AC3E}">
        <p14:creationId xmlns:p14="http://schemas.microsoft.com/office/powerpoint/2010/main" val="115787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lumMod val="50000"/>
                  </a:schemeClr>
                </a:solidFill>
              </a:rPr>
              <a:t>How is IPE Applied to Clinical &amp; Educator Preparation?</a:t>
            </a:r>
          </a:p>
        </p:txBody>
      </p:sp>
      <p:sp>
        <p:nvSpPr>
          <p:cNvPr id="3" name="Content Placeholder 2"/>
          <p:cNvSpPr>
            <a:spLocks noGrp="1"/>
          </p:cNvSpPr>
          <p:nvPr>
            <p:ph idx="1"/>
          </p:nvPr>
        </p:nvSpPr>
        <p:spPr>
          <a:xfrm>
            <a:off x="439174" y="1386960"/>
            <a:ext cx="8261202" cy="5236604"/>
          </a:xfrm>
        </p:spPr>
        <p:txBody>
          <a:bodyPr>
            <a:normAutofit fontScale="62500" lnSpcReduction="20000"/>
          </a:bodyPr>
          <a:lstStyle/>
          <a:p>
            <a:r>
              <a:rPr lang="en-US" dirty="0">
                <a:solidFill>
                  <a:schemeClr val="bg2">
                    <a:lumMod val="50000"/>
                  </a:schemeClr>
                </a:solidFill>
              </a:rPr>
              <a:t>Interprofessional Education and Practice respond to patient safety crisis in health care in order to improve quality. </a:t>
            </a:r>
          </a:p>
          <a:p>
            <a:r>
              <a:rPr lang="en-US" dirty="0">
                <a:solidFill>
                  <a:schemeClr val="bg2">
                    <a:lumMod val="50000"/>
                  </a:schemeClr>
                </a:solidFill>
                <a:hlinkClick r:id="rId2"/>
              </a:rPr>
              <a:t>Interprofessional Education Collaborative </a:t>
            </a:r>
            <a:r>
              <a:rPr lang="en-US" dirty="0">
                <a:solidFill>
                  <a:schemeClr val="bg2">
                    <a:lumMod val="50000"/>
                  </a:schemeClr>
                </a:solidFill>
              </a:rPr>
              <a:t>(IPEC) established in 2011with schools of Medicine, Nursing, Osteopathic Medicine and Public Health, now expanding to other health disciplines.</a:t>
            </a:r>
          </a:p>
          <a:p>
            <a:r>
              <a:rPr lang="en-US" dirty="0">
                <a:solidFill>
                  <a:schemeClr val="bg2">
                    <a:lumMod val="50000"/>
                  </a:schemeClr>
                </a:solidFill>
              </a:rPr>
              <a:t>The American Speech, Language and Hearing Association joined IPEC in 2017 and included IPE &amp; IPP in certification standards for SLPs and </a:t>
            </a:r>
            <a:r>
              <a:rPr lang="en-US" dirty="0" err="1">
                <a:solidFill>
                  <a:schemeClr val="bg2">
                    <a:lumMod val="50000"/>
                  </a:schemeClr>
                </a:solidFill>
              </a:rPr>
              <a:t>AuDs</a:t>
            </a:r>
            <a:r>
              <a:rPr lang="en-US" dirty="0">
                <a:solidFill>
                  <a:schemeClr val="bg2">
                    <a:lumMod val="50000"/>
                  </a:schemeClr>
                </a:solidFill>
              </a:rPr>
              <a:t>.</a:t>
            </a:r>
          </a:p>
          <a:p>
            <a:pPr lvl="1"/>
            <a:r>
              <a:rPr lang="en-US" dirty="0">
                <a:solidFill>
                  <a:schemeClr val="bg2">
                    <a:lumMod val="50000"/>
                  </a:schemeClr>
                </a:solidFill>
                <a:effectLst/>
                <a:latin typeface="Arial" panose="020B0604020202020204" pitchFamily="34" charset="0"/>
                <a:cs typeface="Arial" panose="020B0604020202020204" pitchFamily="34" charset="0"/>
              </a:rPr>
              <a:t>SLP and </a:t>
            </a:r>
            <a:r>
              <a:rPr lang="en-US" dirty="0" err="1">
                <a:solidFill>
                  <a:schemeClr val="bg2">
                    <a:lumMod val="50000"/>
                  </a:schemeClr>
                </a:solidFill>
                <a:effectLst/>
                <a:latin typeface="Arial" panose="020B0604020202020204" pitchFamily="34" charset="0"/>
                <a:cs typeface="Arial" panose="020B0604020202020204" pitchFamily="34" charset="0"/>
              </a:rPr>
              <a:t>AuD</a:t>
            </a:r>
            <a:r>
              <a:rPr lang="en-US" dirty="0">
                <a:solidFill>
                  <a:schemeClr val="bg2">
                    <a:lumMod val="50000"/>
                  </a:schemeClr>
                </a:solidFill>
                <a:effectLst/>
                <a:latin typeface="Arial" panose="020B0604020202020204" pitchFamily="34" charset="0"/>
                <a:cs typeface="Arial" panose="020B0604020202020204" pitchFamily="34" charset="0"/>
              </a:rPr>
              <a:t> students develop skills to build partnerships with community-based facilities.</a:t>
            </a:r>
          </a:p>
          <a:p>
            <a:pPr lvl="1"/>
            <a:r>
              <a:rPr lang="en-US" dirty="0">
                <a:solidFill>
                  <a:schemeClr val="bg2">
                    <a:lumMod val="50000"/>
                  </a:schemeClr>
                </a:solidFill>
                <a:effectLst/>
                <a:latin typeface="Arial" panose="020B0604020202020204" pitchFamily="34" charset="0"/>
                <a:cs typeface="Arial" panose="020B0604020202020204" pitchFamily="34" charset="0"/>
              </a:rPr>
              <a:t>Clinical preparation for SLPs and </a:t>
            </a:r>
            <a:r>
              <a:rPr lang="en-US" dirty="0" err="1">
                <a:solidFill>
                  <a:schemeClr val="bg2">
                    <a:lumMod val="50000"/>
                  </a:schemeClr>
                </a:solidFill>
                <a:effectLst/>
                <a:latin typeface="Arial" panose="020B0604020202020204" pitchFamily="34" charset="0"/>
                <a:cs typeface="Arial" panose="020B0604020202020204" pitchFamily="34" charset="0"/>
              </a:rPr>
              <a:t>AuDs</a:t>
            </a:r>
            <a:r>
              <a:rPr lang="en-US" dirty="0">
                <a:solidFill>
                  <a:schemeClr val="bg2">
                    <a:lumMod val="50000"/>
                  </a:schemeClr>
                </a:solidFill>
                <a:effectLst/>
                <a:latin typeface="Arial" panose="020B0604020202020204" pitchFamily="34" charset="0"/>
                <a:cs typeface="Arial" panose="020B0604020202020204" pitchFamily="34" charset="0"/>
              </a:rPr>
              <a:t> create meaningful experiences in which members of the various health care professions could learn together.</a:t>
            </a:r>
            <a:endParaRPr lang="en-US" dirty="0">
              <a:solidFill>
                <a:schemeClr val="bg2">
                  <a:lumMod val="50000"/>
                </a:schemeClr>
              </a:solidFill>
              <a:latin typeface="Arial" panose="020B0604020202020204" pitchFamily="34" charset="0"/>
              <a:cs typeface="Arial" panose="020B0604020202020204" pitchFamily="34" charset="0"/>
            </a:endParaRPr>
          </a:p>
          <a:p>
            <a:pPr lvl="1"/>
            <a:r>
              <a:rPr lang="en-US" dirty="0">
                <a:solidFill>
                  <a:schemeClr val="bg2">
                    <a:lumMod val="50000"/>
                  </a:schemeClr>
                </a:solidFill>
                <a:effectLst/>
                <a:latin typeface="Arial" panose="020B0604020202020204" pitchFamily="34" charset="0"/>
                <a:cs typeface="Arial" panose="020B0604020202020204" pitchFamily="34" charset="0"/>
              </a:rPr>
              <a:t>IPE interactions would be team based and patient centered. </a:t>
            </a:r>
          </a:p>
          <a:p>
            <a:r>
              <a:rPr lang="en-US" dirty="0">
                <a:solidFill>
                  <a:schemeClr val="bg2">
                    <a:lumMod val="50000"/>
                  </a:schemeClr>
                </a:solidFill>
              </a:rPr>
              <a:t>In Education, federal and state initiatives create relevance for IPE and IPP for high-performing schools that are accountable to engage ALL learners.</a:t>
            </a:r>
          </a:p>
          <a:p>
            <a:pPr lvl="1"/>
            <a:r>
              <a:rPr lang="en-US" dirty="0">
                <a:solidFill>
                  <a:schemeClr val="bg2">
                    <a:lumMod val="50000"/>
                  </a:schemeClr>
                </a:solidFill>
              </a:rPr>
              <a:t>Multi-Tiered Systems of Support require that all members of the school team work in a coordinated system to support ALL students.</a:t>
            </a:r>
          </a:p>
          <a:p>
            <a:pPr lvl="1"/>
            <a:r>
              <a:rPr lang="en-US" dirty="0">
                <a:solidFill>
                  <a:schemeClr val="bg2">
                    <a:lumMod val="50000"/>
                  </a:schemeClr>
                </a:solidFill>
              </a:rPr>
              <a:t>Inclusive education practices require that each member of the school team learn from each other.</a:t>
            </a:r>
          </a:p>
          <a:p>
            <a:pPr lvl="1"/>
            <a:r>
              <a:rPr lang="en-US" dirty="0">
                <a:solidFill>
                  <a:schemeClr val="bg2">
                    <a:lumMod val="50000"/>
                  </a:schemeClr>
                </a:solidFill>
              </a:rPr>
              <a:t>IPE supports development of integrated educational plans that includes needs of families and students with diverse learning and language needs</a:t>
            </a:r>
          </a:p>
        </p:txBody>
      </p:sp>
    </p:spTree>
    <p:extLst>
      <p:ext uri="{BB962C8B-B14F-4D97-AF65-F5344CB8AC3E}">
        <p14:creationId xmlns:p14="http://schemas.microsoft.com/office/powerpoint/2010/main" val="209826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Educator Preparation Standards and IPE</a:t>
            </a:r>
          </a:p>
        </p:txBody>
      </p:sp>
      <p:sp>
        <p:nvSpPr>
          <p:cNvPr id="4" name="Text Placeholder 3"/>
          <p:cNvSpPr>
            <a:spLocks noGrp="1"/>
          </p:cNvSpPr>
          <p:nvPr>
            <p:ph idx="1"/>
          </p:nvPr>
        </p:nvSpPr>
        <p:spPr>
          <a:xfrm>
            <a:off x="483170" y="1475948"/>
            <a:ext cx="8241507" cy="5054166"/>
          </a:xfrm>
        </p:spPr>
        <p:txBody>
          <a:bodyPr>
            <a:normAutofit/>
          </a:bodyPr>
          <a:lstStyle/>
          <a:p>
            <a:r>
              <a:rPr lang="en-US" b="1" dirty="0">
                <a:solidFill>
                  <a:schemeClr val="bg2">
                    <a:lumMod val="50000"/>
                  </a:schemeClr>
                </a:solidFill>
              </a:rPr>
              <a:t>California Teaching Expectations for ALL Teachers </a:t>
            </a:r>
            <a:r>
              <a:rPr lang="en-US" sz="1600" b="1" dirty="0">
                <a:solidFill>
                  <a:schemeClr val="bg2">
                    <a:lumMod val="50000"/>
                  </a:schemeClr>
                </a:solidFill>
              </a:rPr>
              <a:t>(effective 2017 for MSC and Secondary, 2021 for Education Specialists)</a:t>
            </a:r>
          </a:p>
          <a:p>
            <a:pPr lvl="1"/>
            <a:r>
              <a:rPr lang="en-US" dirty="0">
                <a:solidFill>
                  <a:schemeClr val="bg2">
                    <a:lumMod val="50000"/>
                  </a:schemeClr>
                </a:solidFill>
                <a:effectLst/>
              </a:rPr>
              <a:t>TPE 1:  Engaging and Supporting All Students in Learning (includes application of MTSS)</a:t>
            </a:r>
          </a:p>
          <a:p>
            <a:pPr lvl="1"/>
            <a:r>
              <a:rPr lang="en-US" dirty="0">
                <a:solidFill>
                  <a:schemeClr val="bg2">
                    <a:lumMod val="50000"/>
                  </a:schemeClr>
                </a:solidFill>
                <a:effectLst/>
              </a:rPr>
              <a:t>TPE 2:  Creating and Maintaining Effective Environments for Student Learning</a:t>
            </a:r>
          </a:p>
          <a:p>
            <a:pPr lvl="1"/>
            <a:r>
              <a:rPr lang="en-US" dirty="0">
                <a:solidFill>
                  <a:schemeClr val="bg2">
                    <a:lumMod val="50000"/>
                  </a:schemeClr>
                </a:solidFill>
                <a:effectLst/>
              </a:rPr>
              <a:t>TPE 3:  Understanding and Organizing Subject Matter for Student Learning 	</a:t>
            </a:r>
          </a:p>
          <a:p>
            <a:pPr lvl="1"/>
            <a:r>
              <a:rPr lang="en-US" dirty="0">
                <a:solidFill>
                  <a:schemeClr val="bg2">
                    <a:lumMod val="50000"/>
                  </a:schemeClr>
                </a:solidFill>
                <a:effectLst/>
              </a:rPr>
              <a:t>TPE 4:  Planning Instruction and Designing Learning Experiences for All Students</a:t>
            </a:r>
          </a:p>
          <a:p>
            <a:pPr lvl="1"/>
            <a:r>
              <a:rPr lang="en-US" dirty="0">
                <a:solidFill>
                  <a:schemeClr val="bg2">
                    <a:lumMod val="50000"/>
                  </a:schemeClr>
                </a:solidFill>
                <a:effectLst/>
              </a:rPr>
              <a:t>TPE 5:  Assessing Student Learning</a:t>
            </a:r>
          </a:p>
          <a:p>
            <a:pPr lvl="1"/>
            <a:r>
              <a:rPr lang="en-US" dirty="0">
                <a:solidFill>
                  <a:schemeClr val="bg2">
                    <a:lumMod val="50000"/>
                  </a:schemeClr>
                </a:solidFill>
                <a:effectLst/>
              </a:rPr>
              <a:t>TPE 6:  Developing as a Professional Educator</a:t>
            </a:r>
          </a:p>
        </p:txBody>
      </p:sp>
    </p:spTree>
    <p:extLst>
      <p:ext uri="{BB962C8B-B14F-4D97-AF65-F5344CB8AC3E}">
        <p14:creationId xmlns:p14="http://schemas.microsoft.com/office/powerpoint/2010/main" val="151715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889"/>
            <a:ext cx="8861777" cy="1143000"/>
          </a:xfrm>
        </p:spPr>
        <p:txBody>
          <a:bodyPr/>
          <a:lstStyle/>
          <a:p>
            <a:r>
              <a:rPr lang="en-US" sz="3200" dirty="0">
                <a:solidFill>
                  <a:schemeClr val="tx2">
                    <a:lumMod val="50000"/>
                  </a:schemeClr>
                </a:solidFill>
              </a:rPr>
              <a:t>IPE/IPP and Inclusive Practices in Schools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7137697"/>
              </p:ext>
            </p:extLst>
          </p:nvPr>
        </p:nvGraphicFramePr>
        <p:xfrm>
          <a:off x="225778" y="1382889"/>
          <a:ext cx="8635999" cy="48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85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16811352"/>
              </p:ext>
            </p:extLst>
          </p:nvPr>
        </p:nvGraphicFramePr>
        <p:xfrm>
          <a:off x="620889" y="649111"/>
          <a:ext cx="8337650" cy="6100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383643" y="2730506"/>
            <a:ext cx="2440214" cy="11792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2">
                    <a:lumMod val="50000"/>
                  </a:schemeClr>
                </a:solidFill>
                <a:latin typeface="Arial"/>
              </a:rPr>
              <a:t>Interprofessional Education </a:t>
            </a:r>
          </a:p>
          <a:p>
            <a:pPr algn="ctr"/>
            <a:r>
              <a:rPr lang="en-US" sz="1600" b="1" dirty="0">
                <a:solidFill>
                  <a:schemeClr val="bg2">
                    <a:lumMod val="50000"/>
                  </a:schemeClr>
                </a:solidFill>
                <a:latin typeface="Arial"/>
              </a:rPr>
              <a:t>for </a:t>
            </a:r>
            <a:br>
              <a:rPr lang="en-US" sz="1600" b="1" dirty="0">
                <a:solidFill>
                  <a:schemeClr val="bg2">
                    <a:lumMod val="50000"/>
                  </a:schemeClr>
                </a:solidFill>
                <a:latin typeface="Arial"/>
              </a:rPr>
            </a:br>
            <a:r>
              <a:rPr lang="en-US" sz="1600" b="1" dirty="0">
                <a:solidFill>
                  <a:schemeClr val="bg2">
                    <a:lumMod val="50000"/>
                  </a:schemeClr>
                </a:solidFill>
                <a:latin typeface="Arial"/>
              </a:rPr>
              <a:t>Inclusive Schools</a:t>
            </a:r>
          </a:p>
        </p:txBody>
      </p:sp>
      <p:sp>
        <p:nvSpPr>
          <p:cNvPr id="10" name="TextBox 9"/>
          <p:cNvSpPr txBox="1"/>
          <p:nvPr/>
        </p:nvSpPr>
        <p:spPr>
          <a:xfrm>
            <a:off x="3521761" y="4643563"/>
            <a:ext cx="2367643" cy="1323439"/>
          </a:xfrm>
          <a:prstGeom prst="rect">
            <a:avLst/>
          </a:prstGeom>
          <a:noFill/>
        </p:spPr>
        <p:txBody>
          <a:bodyPr wrap="square" rtlCol="0">
            <a:spAutoFit/>
          </a:bodyPr>
          <a:lstStyle/>
          <a:p>
            <a:pPr lvl="0" algn="ctr"/>
            <a:r>
              <a:rPr lang="en-US" sz="1400" b="1" dirty="0">
                <a:solidFill>
                  <a:schemeClr val="bg2">
                    <a:lumMod val="50000"/>
                  </a:schemeClr>
                </a:solidFill>
                <a:latin typeface="Arial"/>
              </a:rPr>
              <a:t>Elementary Education </a:t>
            </a:r>
          </a:p>
          <a:p>
            <a:pPr lvl="0" algn="ctr"/>
            <a:r>
              <a:rPr lang="en-US" sz="1400" b="1" dirty="0">
                <a:solidFill>
                  <a:schemeClr val="bg2">
                    <a:lumMod val="50000"/>
                  </a:schemeClr>
                </a:solidFill>
                <a:latin typeface="Arial"/>
              </a:rPr>
              <a:t>(All Programs)</a:t>
            </a:r>
          </a:p>
          <a:p>
            <a:pPr lvl="0" algn="ctr"/>
            <a:endParaRPr lang="en-US" sz="1400" b="1" dirty="0">
              <a:solidFill>
                <a:schemeClr val="bg2">
                  <a:lumMod val="50000"/>
                </a:schemeClr>
              </a:solidFill>
              <a:latin typeface="Arial"/>
            </a:endParaRPr>
          </a:p>
          <a:p>
            <a:pPr lvl="0" algn="ctr"/>
            <a:r>
              <a:rPr lang="en-US" sz="1400" b="1" dirty="0">
                <a:solidFill>
                  <a:schemeClr val="bg2">
                    <a:lumMod val="50000"/>
                  </a:schemeClr>
                </a:solidFill>
                <a:latin typeface="Arial"/>
              </a:rPr>
              <a:t>Secondary Education </a:t>
            </a:r>
          </a:p>
          <a:p>
            <a:pPr lvl="0" algn="ctr"/>
            <a:r>
              <a:rPr lang="en-US" sz="1400" b="1" dirty="0">
                <a:solidFill>
                  <a:schemeClr val="bg2">
                    <a:lumMod val="50000"/>
                  </a:schemeClr>
                </a:solidFill>
                <a:latin typeface="Arial"/>
              </a:rPr>
              <a:t>(All Programs</a:t>
            </a:r>
            <a:r>
              <a:rPr lang="en-US" sz="1300" dirty="0">
                <a:solidFill>
                  <a:schemeClr val="bg2">
                    <a:lumMod val="50000"/>
                  </a:schemeClr>
                </a:solidFill>
                <a:latin typeface="Arial"/>
              </a:rPr>
              <a:t>) </a:t>
            </a:r>
          </a:p>
          <a:p>
            <a:pPr lvl="0" algn="ctr"/>
            <a:endParaRPr lang="en-US" sz="1000" b="1" dirty="0">
              <a:solidFill>
                <a:schemeClr val="bg2">
                  <a:lumMod val="50000"/>
                </a:schemeClr>
              </a:solidFill>
              <a:latin typeface="Arial"/>
            </a:endParaRPr>
          </a:p>
        </p:txBody>
      </p:sp>
      <p:sp>
        <p:nvSpPr>
          <p:cNvPr id="16" name="TextBox 15"/>
          <p:cNvSpPr txBox="1"/>
          <p:nvPr/>
        </p:nvSpPr>
        <p:spPr>
          <a:xfrm>
            <a:off x="3469348" y="910037"/>
            <a:ext cx="2184648" cy="1169551"/>
          </a:xfrm>
          <a:prstGeom prst="rect">
            <a:avLst/>
          </a:prstGeom>
          <a:noFill/>
        </p:spPr>
        <p:txBody>
          <a:bodyPr wrap="square" rtlCol="0">
            <a:spAutoFit/>
          </a:bodyPr>
          <a:lstStyle/>
          <a:p>
            <a:pPr lvl="0" algn="ctr"/>
            <a:r>
              <a:rPr lang="en-US" sz="1400" b="1" dirty="0" err="1">
                <a:solidFill>
                  <a:schemeClr val="bg2">
                    <a:lumMod val="50000"/>
                  </a:schemeClr>
                </a:solidFill>
                <a:latin typeface="Arial"/>
              </a:rPr>
              <a:t>EdD</a:t>
            </a:r>
            <a:r>
              <a:rPr lang="en-US" sz="1400" b="1" dirty="0">
                <a:solidFill>
                  <a:schemeClr val="bg2">
                    <a:lumMod val="50000"/>
                  </a:schemeClr>
                </a:solidFill>
                <a:latin typeface="Arial"/>
              </a:rPr>
              <a:t> in Educational Leadership</a:t>
            </a:r>
          </a:p>
          <a:p>
            <a:pPr lvl="0" algn="ctr"/>
            <a:endParaRPr lang="en-US" sz="1400" b="1" dirty="0">
              <a:solidFill>
                <a:schemeClr val="bg2">
                  <a:lumMod val="50000"/>
                </a:schemeClr>
              </a:solidFill>
              <a:latin typeface="Arial"/>
            </a:endParaRPr>
          </a:p>
          <a:p>
            <a:pPr lvl="0" algn="ctr"/>
            <a:r>
              <a:rPr lang="en-US" sz="1400" b="1" dirty="0">
                <a:solidFill>
                  <a:schemeClr val="bg2">
                    <a:lumMod val="50000"/>
                  </a:schemeClr>
                </a:solidFill>
                <a:latin typeface="Arial"/>
              </a:rPr>
              <a:t>Joint Ph.D. in Special Education</a:t>
            </a:r>
          </a:p>
        </p:txBody>
      </p:sp>
      <p:sp>
        <p:nvSpPr>
          <p:cNvPr id="2" name="TextBox 1"/>
          <p:cNvSpPr txBox="1"/>
          <p:nvPr/>
        </p:nvSpPr>
        <p:spPr>
          <a:xfrm>
            <a:off x="620889" y="20799"/>
            <a:ext cx="7507111" cy="369332"/>
          </a:xfrm>
          <a:prstGeom prst="rect">
            <a:avLst/>
          </a:prstGeom>
          <a:noFill/>
        </p:spPr>
        <p:txBody>
          <a:bodyPr wrap="square" rtlCol="0">
            <a:spAutoFit/>
          </a:bodyPr>
          <a:lstStyle/>
          <a:p>
            <a:pPr algn="ctr"/>
            <a:r>
              <a:rPr lang="en-US" b="1" i="1" dirty="0">
                <a:solidFill>
                  <a:schemeClr val="tx2">
                    <a:lumMod val="50000"/>
                  </a:schemeClr>
                </a:solidFill>
                <a:latin typeface="Arial"/>
              </a:rPr>
              <a:t>GCOE Prepares the Whole School Team</a:t>
            </a:r>
          </a:p>
        </p:txBody>
      </p:sp>
    </p:spTree>
    <p:extLst>
      <p:ext uri="{BB962C8B-B14F-4D97-AF65-F5344CB8AC3E}">
        <p14:creationId xmlns:p14="http://schemas.microsoft.com/office/powerpoint/2010/main" val="291944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7200"/>
            <a:ext cx="7583488" cy="699911"/>
          </a:xfrm>
        </p:spPr>
        <p:txBody>
          <a:bodyPr/>
          <a:lstStyle/>
          <a:p>
            <a:r>
              <a:rPr lang="en-US" sz="3200" dirty="0">
                <a:solidFill>
                  <a:schemeClr val="tx2">
                    <a:lumMod val="50000"/>
                  </a:schemeClr>
                </a:solidFill>
              </a:rPr>
              <a:t>Resources to Develop IPE</a:t>
            </a:r>
            <a:br>
              <a:rPr lang="en-US" sz="3200" dirty="0">
                <a:solidFill>
                  <a:schemeClr val="tx2">
                    <a:lumMod val="50000"/>
                  </a:schemeClr>
                </a:solidFill>
              </a:rPr>
            </a:br>
            <a:endParaRPr lang="en-US" sz="3200" dirty="0">
              <a:solidFill>
                <a:schemeClr val="tx2">
                  <a:lumMod val="50000"/>
                </a:schemeClr>
              </a:solidFill>
            </a:endParaRPr>
          </a:p>
        </p:txBody>
      </p:sp>
      <p:sp>
        <p:nvSpPr>
          <p:cNvPr id="3" name="Content Placeholder 2"/>
          <p:cNvSpPr>
            <a:spLocks noGrp="1"/>
          </p:cNvSpPr>
          <p:nvPr>
            <p:ph idx="1"/>
          </p:nvPr>
        </p:nvSpPr>
        <p:spPr>
          <a:xfrm>
            <a:off x="688434" y="1007534"/>
            <a:ext cx="8059419" cy="5746602"/>
          </a:xfrm>
        </p:spPr>
        <p:txBody>
          <a:bodyPr>
            <a:normAutofit fontScale="70000" lnSpcReduction="20000"/>
          </a:bodyPr>
          <a:lstStyle/>
          <a:p>
            <a:r>
              <a:rPr lang="en-US" sz="2600" dirty="0">
                <a:solidFill>
                  <a:schemeClr val="bg2">
                    <a:lumMod val="50000"/>
                  </a:schemeClr>
                </a:solidFill>
              </a:rPr>
              <a:t>All materials and more are provided in GOOGLE File at this link:  </a:t>
            </a:r>
            <a:r>
              <a:rPr lang="en-US" sz="2600" b="1" dirty="0">
                <a:solidFill>
                  <a:schemeClr val="bg2">
                    <a:lumMod val="50000"/>
                  </a:schemeClr>
                </a:solidFill>
                <a:hlinkClick r:id="rId2"/>
              </a:rPr>
              <a:t>https://drive.google.com/drive/folders/1qxk0f2VRh6U5yr5H4UFH1NMjPF4lHtR3?usp=sharing</a:t>
            </a:r>
            <a:endParaRPr lang="en-US" sz="2600" b="1" dirty="0">
              <a:solidFill>
                <a:schemeClr val="bg2">
                  <a:lumMod val="50000"/>
                </a:schemeClr>
              </a:solidFill>
            </a:endParaRPr>
          </a:p>
          <a:p>
            <a:r>
              <a:rPr lang="en-US" sz="2600" dirty="0">
                <a:solidFill>
                  <a:schemeClr val="bg2">
                    <a:lumMod val="50000"/>
                  </a:schemeClr>
                </a:solidFill>
              </a:rPr>
              <a:t>Online Tools and Resources for IPE such as </a:t>
            </a:r>
            <a:r>
              <a:rPr lang="en-US" sz="2600" dirty="0">
                <a:solidFill>
                  <a:schemeClr val="bg2">
                    <a:lumMod val="50000"/>
                  </a:schemeClr>
                </a:solidFill>
                <a:hlinkClick r:id="rId3"/>
              </a:rPr>
              <a:t>PechaKucha</a:t>
            </a:r>
            <a:r>
              <a:rPr lang="en-US" sz="2600" dirty="0">
                <a:solidFill>
                  <a:schemeClr val="bg2">
                    <a:lumMod val="50000"/>
                  </a:schemeClr>
                </a:solidFill>
              </a:rPr>
              <a:t>, for brief multi-media presentation and </a:t>
            </a:r>
            <a:r>
              <a:rPr lang="en-US" sz="2600" dirty="0">
                <a:solidFill>
                  <a:schemeClr val="bg2">
                    <a:lumMod val="50000"/>
                  </a:schemeClr>
                </a:solidFill>
                <a:hlinkClick r:id="rId4"/>
              </a:rPr>
              <a:t>Infographic</a:t>
            </a:r>
            <a:r>
              <a:rPr lang="en-US" sz="2600" dirty="0">
                <a:solidFill>
                  <a:schemeClr val="bg2">
                    <a:lumMod val="50000"/>
                  </a:schemeClr>
                </a:solidFill>
              </a:rPr>
              <a:t> to create customizable charts</a:t>
            </a:r>
            <a:r>
              <a:rPr lang="en-US" sz="2600">
                <a:solidFill>
                  <a:schemeClr val="bg2">
                    <a:lumMod val="50000"/>
                  </a:schemeClr>
                </a:solidFill>
              </a:rPr>
              <a:t>, beginning </a:t>
            </a:r>
            <a:r>
              <a:rPr lang="en-US" sz="2600" dirty="0">
                <a:solidFill>
                  <a:schemeClr val="bg2">
                    <a:lumMod val="50000"/>
                  </a:schemeClr>
                </a:solidFill>
              </a:rPr>
              <a:t>on page 53 of the e-Reader on IPE at:  </a:t>
            </a:r>
            <a:r>
              <a:rPr lang="en-US" sz="2600" b="1" dirty="0">
                <a:solidFill>
                  <a:schemeClr val="bg2">
                    <a:lumMod val="50000"/>
                  </a:schemeClr>
                </a:solidFill>
                <a:effectLst/>
                <a:hlinkClick r:id="rId5"/>
              </a:rPr>
              <a:t>https://www.asha.org/uploadedFiles/IPE-IPP-Reader-eBook.pdf</a:t>
            </a:r>
            <a:endParaRPr lang="en-US" sz="2600" b="1" dirty="0">
              <a:solidFill>
                <a:schemeClr val="bg2">
                  <a:lumMod val="50000"/>
                </a:schemeClr>
              </a:solidFill>
              <a:effectLst/>
            </a:endParaRPr>
          </a:p>
          <a:p>
            <a:r>
              <a:rPr lang="en-US" sz="2600" dirty="0">
                <a:solidFill>
                  <a:schemeClr val="bg2">
                    <a:lumMod val="50000"/>
                  </a:schemeClr>
                </a:solidFill>
                <a:effectLst/>
              </a:rPr>
              <a:t>Resources to implement Interprofessional Education Programs at University of Washington Center for Health Sciences Interprofessional Education Research and Practice at: </a:t>
            </a:r>
            <a:r>
              <a:rPr lang="en-US" sz="2600" b="1" dirty="0">
                <a:solidFill>
                  <a:schemeClr val="bg2">
                    <a:lumMod val="50000"/>
                  </a:schemeClr>
                </a:solidFill>
                <a:effectLst/>
                <a:hlinkClick r:id="rId6"/>
              </a:rPr>
              <a:t>https://collaborate.uw.edu</a:t>
            </a:r>
            <a:r>
              <a:rPr lang="en-US" sz="2600" b="1" dirty="0">
                <a:solidFill>
                  <a:schemeClr val="bg2">
                    <a:lumMod val="50000"/>
                  </a:schemeClr>
                </a:solidFill>
                <a:effectLst/>
              </a:rPr>
              <a:t> </a:t>
            </a:r>
          </a:p>
          <a:p>
            <a:r>
              <a:rPr lang="en-US" sz="2600" dirty="0">
                <a:solidFill>
                  <a:schemeClr val="bg2">
                    <a:lumMod val="50000"/>
                  </a:schemeClr>
                </a:solidFill>
                <a:effectLst/>
              </a:rPr>
              <a:t>American Speech-Language and Hearing Association resources for IPE/IPP for SLPs and </a:t>
            </a:r>
            <a:r>
              <a:rPr lang="en-US" sz="2600" dirty="0" err="1">
                <a:solidFill>
                  <a:schemeClr val="bg2">
                    <a:lumMod val="50000"/>
                  </a:schemeClr>
                </a:solidFill>
                <a:effectLst/>
              </a:rPr>
              <a:t>AuDs</a:t>
            </a:r>
            <a:r>
              <a:rPr lang="en-US" sz="2600" dirty="0">
                <a:solidFill>
                  <a:schemeClr val="bg2">
                    <a:lumMod val="50000"/>
                  </a:schemeClr>
                </a:solidFill>
                <a:effectLst/>
              </a:rPr>
              <a:t> at: </a:t>
            </a:r>
            <a:r>
              <a:rPr lang="en-US" sz="2600" b="1" dirty="0">
                <a:effectLst/>
                <a:hlinkClick r:id="rId7"/>
              </a:rPr>
              <a:t>https://www.asha.org/Practice/Interprofessional-Education-Practice/</a:t>
            </a:r>
            <a:r>
              <a:rPr lang="en-US" sz="2600" b="1" dirty="0">
                <a:effectLst/>
              </a:rPr>
              <a:t> </a:t>
            </a:r>
          </a:p>
          <a:p>
            <a:r>
              <a:rPr lang="en-US" sz="2600" dirty="0">
                <a:solidFill>
                  <a:schemeClr val="bg2">
                    <a:lumMod val="50000"/>
                  </a:schemeClr>
                </a:solidFill>
                <a:effectLst/>
                <a:latin typeface="Arial" panose="020B0604020202020204" pitchFamily="34" charset="0"/>
                <a:cs typeface="Arial" panose="020B0604020202020204" pitchFamily="34" charset="0"/>
              </a:rPr>
              <a:t>Agency for Healthcare Research and Quality (AHRQ) has developed a teamwork system, Team Strategies and Tools to Enhance Performance and Patient Safety (</a:t>
            </a:r>
            <a:r>
              <a:rPr lang="en-US" sz="2600" b="1" dirty="0">
                <a:solidFill>
                  <a:schemeClr val="bg2">
                    <a:lumMod val="50000"/>
                  </a:schemeClr>
                </a:solidFill>
                <a:effectLst/>
                <a:latin typeface="Arial" panose="020B0604020202020204" pitchFamily="34" charset="0"/>
                <a:cs typeface="Arial" panose="020B0604020202020204" pitchFamily="34" charset="0"/>
                <a:hlinkClick r:id="rId8"/>
              </a:rPr>
              <a:t>TeamSTEPPS Core Curriculum; AHRQ, 2015</a:t>
            </a:r>
            <a:r>
              <a:rPr lang="en-US" sz="2600" dirty="0">
                <a:solidFill>
                  <a:schemeClr val="bg2">
                    <a:lumMod val="50000"/>
                  </a:schemeClr>
                </a:solidFill>
                <a:effectLst/>
                <a:latin typeface="Arial" panose="020B0604020202020204" pitchFamily="34" charset="0"/>
                <a:cs typeface="Arial" panose="020B0604020202020204" pitchFamily="34" charset="0"/>
              </a:rPr>
              <a:t>), which is designed to reduce medical errors in medical settings </a:t>
            </a:r>
            <a:endParaRPr lang="en-US" sz="2600" dirty="0">
              <a:solidFill>
                <a:schemeClr val="bg2">
                  <a:lumMod val="50000"/>
                </a:schemeClr>
              </a:solidFill>
              <a:latin typeface="Arial" panose="020B0604020202020204" pitchFamily="34" charset="0"/>
              <a:cs typeface="Arial" panose="020B0604020202020204" pitchFamily="34" charset="0"/>
            </a:endParaRPr>
          </a:p>
          <a:p>
            <a:endParaRPr lang="en-US" b="1" dirty="0">
              <a:effectLst/>
            </a:endParaRPr>
          </a:p>
          <a:p>
            <a:endParaRPr lang="en-US" dirty="0">
              <a:solidFill>
                <a:schemeClr val="bg2">
                  <a:lumMod val="50000"/>
                </a:schemeClr>
              </a:solidFill>
              <a:effectLst/>
            </a:endParaRPr>
          </a:p>
          <a:p>
            <a:endParaRPr lang="en-US" dirty="0">
              <a:solidFill>
                <a:schemeClr val="bg2">
                  <a:lumMod val="50000"/>
                </a:schemeClr>
              </a:solidFill>
            </a:endParaRPr>
          </a:p>
        </p:txBody>
      </p:sp>
    </p:spTree>
    <p:extLst>
      <p:ext uri="{BB962C8B-B14F-4D97-AF65-F5344CB8AC3E}">
        <p14:creationId xmlns:p14="http://schemas.microsoft.com/office/powerpoint/2010/main" val="419873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9889"/>
            <a:ext cx="7583488" cy="992758"/>
          </a:xfrm>
        </p:spPr>
        <p:txBody>
          <a:bodyPr/>
          <a:lstStyle/>
          <a:p>
            <a:r>
              <a:rPr lang="en-US" dirty="0">
                <a:solidFill>
                  <a:schemeClr val="tx2">
                    <a:lumMod val="50000"/>
                  </a:schemeClr>
                </a:solidFill>
              </a:rPr>
              <a:t>Case Study Discussions</a:t>
            </a:r>
          </a:p>
        </p:txBody>
      </p:sp>
      <p:sp>
        <p:nvSpPr>
          <p:cNvPr id="3" name="Content Placeholder 2"/>
          <p:cNvSpPr>
            <a:spLocks noGrp="1"/>
          </p:cNvSpPr>
          <p:nvPr>
            <p:ph idx="1"/>
          </p:nvPr>
        </p:nvSpPr>
        <p:spPr>
          <a:xfrm>
            <a:off x="779464" y="1397000"/>
            <a:ext cx="7701314" cy="4938889"/>
          </a:xfrm>
        </p:spPr>
        <p:txBody>
          <a:bodyPr>
            <a:normAutofit fontScale="77500" lnSpcReduction="20000"/>
          </a:bodyPr>
          <a:lstStyle/>
          <a:p>
            <a:r>
              <a:rPr lang="en-US" sz="2900" dirty="0">
                <a:solidFill>
                  <a:schemeClr val="bg2">
                    <a:lumMod val="50000"/>
                  </a:schemeClr>
                </a:solidFill>
              </a:rPr>
              <a:t>Approximately 40 minutes</a:t>
            </a:r>
          </a:p>
          <a:p>
            <a:r>
              <a:rPr lang="en-US" sz="2900" dirty="0">
                <a:solidFill>
                  <a:schemeClr val="bg2">
                    <a:lumMod val="50000"/>
                  </a:schemeClr>
                </a:solidFill>
              </a:rPr>
              <a:t>Introductions and background of each member.</a:t>
            </a:r>
            <a:endParaRPr lang="en-US" sz="2900" dirty="0">
              <a:solidFill>
                <a:schemeClr val="bg2">
                  <a:lumMod val="50000"/>
                </a:schemeClr>
              </a:solidFill>
              <a:effectLst/>
            </a:endParaRPr>
          </a:p>
          <a:p>
            <a:pPr lvl="0"/>
            <a:r>
              <a:rPr lang="en-US" sz="2900" dirty="0">
                <a:solidFill>
                  <a:schemeClr val="bg2">
                    <a:lumMod val="50000"/>
                  </a:schemeClr>
                </a:solidFill>
                <a:effectLst/>
              </a:rPr>
              <a:t>Volunteer to read the case study aloud.</a:t>
            </a:r>
          </a:p>
          <a:p>
            <a:pPr lvl="0"/>
            <a:r>
              <a:rPr lang="en-US" sz="2900" dirty="0">
                <a:solidFill>
                  <a:schemeClr val="bg2">
                    <a:lumMod val="50000"/>
                  </a:schemeClr>
                </a:solidFill>
                <a:effectLst/>
              </a:rPr>
              <a:t>Follow discussion questions as a guide, with contributions from each member in the group. </a:t>
            </a:r>
          </a:p>
          <a:p>
            <a:pPr lvl="0"/>
            <a:r>
              <a:rPr lang="en-US" sz="2900" dirty="0">
                <a:solidFill>
                  <a:schemeClr val="bg2">
                    <a:lumMod val="50000"/>
                  </a:schemeClr>
                </a:solidFill>
                <a:effectLst/>
              </a:rPr>
              <a:t>Volunteer to keep notes on table easel re: discussion.</a:t>
            </a:r>
          </a:p>
          <a:p>
            <a:pPr lvl="0"/>
            <a:r>
              <a:rPr lang="en-US" sz="2900" dirty="0">
                <a:solidFill>
                  <a:schemeClr val="bg2">
                    <a:lumMod val="50000"/>
                  </a:schemeClr>
                </a:solidFill>
                <a:effectLst/>
              </a:rPr>
              <a:t>Summarize key points before moving on to the next question.</a:t>
            </a:r>
          </a:p>
          <a:p>
            <a:pPr lvl="0"/>
            <a:r>
              <a:rPr lang="en-US" sz="2900" dirty="0">
                <a:solidFill>
                  <a:schemeClr val="bg2">
                    <a:lumMod val="50000"/>
                  </a:schemeClr>
                </a:solidFill>
                <a:effectLst/>
              </a:rPr>
              <a:t>Allow approximately 8 minutes per question. </a:t>
            </a:r>
          </a:p>
          <a:p>
            <a:pPr lvl="0"/>
            <a:r>
              <a:rPr lang="en-US" sz="2900" dirty="0">
                <a:solidFill>
                  <a:schemeClr val="bg2">
                    <a:lumMod val="50000"/>
                  </a:schemeClr>
                </a:solidFill>
                <a:effectLst/>
              </a:rPr>
              <a:t>Summarize discussion on easel to share with large group.</a:t>
            </a:r>
          </a:p>
          <a:p>
            <a:endParaRPr lang="en-US" dirty="0">
              <a:solidFill>
                <a:schemeClr val="bg2">
                  <a:lumMod val="50000"/>
                </a:schemeClr>
              </a:solidFill>
            </a:endParaRPr>
          </a:p>
        </p:txBody>
      </p:sp>
    </p:spTree>
    <p:extLst>
      <p:ext uri="{BB962C8B-B14F-4D97-AF65-F5344CB8AC3E}">
        <p14:creationId xmlns:p14="http://schemas.microsoft.com/office/powerpoint/2010/main" val="273890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Evaluation</a:t>
            </a:r>
          </a:p>
        </p:txBody>
      </p:sp>
      <p:sp>
        <p:nvSpPr>
          <p:cNvPr id="3" name="Content Placeholder 2"/>
          <p:cNvSpPr>
            <a:spLocks noGrp="1"/>
          </p:cNvSpPr>
          <p:nvPr>
            <p:ph idx="1"/>
          </p:nvPr>
        </p:nvSpPr>
        <p:spPr/>
        <p:txBody>
          <a:bodyPr/>
          <a:lstStyle/>
          <a:p>
            <a:r>
              <a:rPr lang="en-US" b="1" dirty="0">
                <a:solidFill>
                  <a:schemeClr val="bg2">
                    <a:lumMod val="50000"/>
                  </a:schemeClr>
                </a:solidFill>
              </a:rPr>
              <a:t>Complete evaluation in paper form or online at following link!</a:t>
            </a:r>
          </a:p>
          <a:p>
            <a:endParaRPr lang="en-US" dirty="0"/>
          </a:p>
          <a:p>
            <a:endParaRPr lang="en-US" dirty="0"/>
          </a:p>
          <a:p>
            <a:pPr marL="0" indent="0">
              <a:buNone/>
            </a:pPr>
            <a:endParaRPr lang="en-US" dirty="0"/>
          </a:p>
        </p:txBody>
      </p:sp>
      <p:pic>
        <p:nvPicPr>
          <p:cNvPr id="4" name="Picture 3" descr="Screen Shot 2019-05-05 at 12.3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110" y="3072153"/>
            <a:ext cx="5531557" cy="350500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750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14867"/>
            <a:ext cx="8678333" cy="1143000"/>
          </a:xfrm>
        </p:spPr>
        <p:txBody>
          <a:bodyPr/>
          <a:lstStyle/>
          <a:p>
            <a:r>
              <a:rPr lang="en-US" sz="3200" dirty="0">
                <a:solidFill>
                  <a:schemeClr val="tx2">
                    <a:lumMod val="50000"/>
                  </a:schemeClr>
                </a:solidFill>
              </a:rPr>
              <a:t>Interprofessional Education</a:t>
            </a:r>
            <a:br>
              <a:rPr lang="en-US" sz="3200" dirty="0">
                <a:solidFill>
                  <a:schemeClr val="tx2">
                    <a:lumMod val="50000"/>
                  </a:schemeClr>
                </a:solidFill>
              </a:rPr>
            </a:br>
            <a:r>
              <a:rPr lang="en-US" sz="3200" dirty="0">
                <a:solidFill>
                  <a:schemeClr val="tx2">
                    <a:lumMod val="50000"/>
                  </a:schemeClr>
                </a:solidFill>
              </a:rPr>
              <a:t>for</a:t>
            </a:r>
            <a:br>
              <a:rPr lang="en-US" sz="3200" dirty="0">
                <a:solidFill>
                  <a:schemeClr val="tx2">
                    <a:lumMod val="50000"/>
                  </a:schemeClr>
                </a:solidFill>
              </a:rPr>
            </a:br>
            <a:r>
              <a:rPr lang="en-US" sz="3200" dirty="0">
                <a:solidFill>
                  <a:schemeClr val="tx2">
                    <a:lumMod val="50000"/>
                  </a:schemeClr>
                </a:solidFill>
              </a:rPr>
              <a:t>Inclusive Schools</a:t>
            </a:r>
          </a:p>
        </p:txBody>
      </p:sp>
      <p:sp>
        <p:nvSpPr>
          <p:cNvPr id="3" name="Content Placeholder 2"/>
          <p:cNvSpPr>
            <a:spLocks noGrp="1"/>
          </p:cNvSpPr>
          <p:nvPr>
            <p:ph idx="1"/>
          </p:nvPr>
        </p:nvSpPr>
        <p:spPr>
          <a:xfrm>
            <a:off x="955675" y="2023533"/>
            <a:ext cx="7232650" cy="4291013"/>
          </a:xfrm>
        </p:spPr>
        <p:txBody>
          <a:bodyPr/>
          <a:lstStyle/>
          <a:p>
            <a:r>
              <a:rPr lang="en-US" dirty="0">
                <a:solidFill>
                  <a:schemeClr val="bg2">
                    <a:lumMod val="50000"/>
                  </a:schemeClr>
                </a:solidFill>
              </a:rPr>
              <a:t>Defining Interprofessional Education (IPE) and Interprofessional Practice (IPP)</a:t>
            </a:r>
          </a:p>
          <a:p>
            <a:r>
              <a:rPr lang="en-US" dirty="0">
                <a:solidFill>
                  <a:schemeClr val="bg2">
                    <a:lumMod val="50000"/>
                  </a:schemeClr>
                </a:solidFill>
              </a:rPr>
              <a:t>Application of IPE in Education Professions</a:t>
            </a:r>
          </a:p>
          <a:p>
            <a:r>
              <a:rPr lang="en-US" dirty="0">
                <a:solidFill>
                  <a:schemeClr val="bg2">
                    <a:lumMod val="50000"/>
                  </a:schemeClr>
                </a:solidFill>
              </a:rPr>
              <a:t>What do IPE and IPP Look Like?</a:t>
            </a:r>
          </a:p>
          <a:p>
            <a:r>
              <a:rPr lang="en-US" dirty="0">
                <a:solidFill>
                  <a:schemeClr val="bg2">
                    <a:lumMod val="50000"/>
                  </a:schemeClr>
                </a:solidFill>
              </a:rPr>
              <a:t>Resources to Develop IPE</a:t>
            </a:r>
          </a:p>
          <a:p>
            <a:r>
              <a:rPr lang="en-US" dirty="0">
                <a:solidFill>
                  <a:schemeClr val="bg2">
                    <a:lumMod val="50000"/>
                  </a:schemeClr>
                </a:solidFill>
              </a:rPr>
              <a:t>IPE Case-Study Discussions</a:t>
            </a:r>
          </a:p>
          <a:p>
            <a:r>
              <a:rPr lang="en-US" dirty="0">
                <a:solidFill>
                  <a:schemeClr val="bg2">
                    <a:lumMod val="50000"/>
                  </a:schemeClr>
                </a:solidFill>
              </a:rPr>
              <a:t>Evaluation and Wrap-up</a:t>
            </a:r>
          </a:p>
          <a:p>
            <a:pPr marL="0" indent="0">
              <a:buNone/>
            </a:pPr>
            <a:endParaRPr lang="en-US" dirty="0"/>
          </a:p>
        </p:txBody>
      </p:sp>
    </p:spTree>
    <p:extLst>
      <p:ext uri="{BB962C8B-B14F-4D97-AF65-F5344CB8AC3E}">
        <p14:creationId xmlns:p14="http://schemas.microsoft.com/office/powerpoint/2010/main" val="140272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8" y="89647"/>
            <a:ext cx="8779897" cy="1143000"/>
          </a:xfrm>
        </p:spPr>
        <p:txBody>
          <a:bodyPr/>
          <a:lstStyle/>
          <a:p>
            <a:r>
              <a:rPr lang="en-US" sz="3600" dirty="0">
                <a:solidFill>
                  <a:schemeClr val="tx2">
                    <a:lumMod val="50000"/>
                  </a:schemeClr>
                </a:solidFill>
              </a:rPr>
              <a:t>Defining Interprofessional Education</a:t>
            </a:r>
          </a:p>
        </p:txBody>
      </p:sp>
      <p:sp>
        <p:nvSpPr>
          <p:cNvPr id="3" name="Content Placeholder 2"/>
          <p:cNvSpPr>
            <a:spLocks noGrp="1"/>
          </p:cNvSpPr>
          <p:nvPr>
            <p:ph idx="1"/>
          </p:nvPr>
        </p:nvSpPr>
        <p:spPr/>
        <p:txBody>
          <a:bodyPr/>
          <a:lstStyle/>
          <a:p>
            <a:pPr marL="0" indent="0">
              <a:buNone/>
            </a:pPr>
            <a:r>
              <a:rPr lang="en-US" dirty="0">
                <a:solidFill>
                  <a:schemeClr val="bg2">
                    <a:lumMod val="50000"/>
                  </a:schemeClr>
                </a:solidFill>
                <a:effectLst/>
              </a:rPr>
              <a:t>The American Speech-Language and Hearing Association (ASHA) adapted the World Health Organization’s definition of Interprofessional Education (IPE): </a:t>
            </a:r>
          </a:p>
          <a:p>
            <a:pPr marL="457200" lvl="1" indent="0">
              <a:buNone/>
            </a:pPr>
            <a:r>
              <a:rPr lang="en-US" i="1" dirty="0">
                <a:solidFill>
                  <a:schemeClr val="bg2">
                    <a:lumMod val="50000"/>
                  </a:schemeClr>
                </a:solidFill>
                <a:effectLst/>
              </a:rPr>
              <a:t>“an activity that occurs when two or more professions learn about, from, and with each other to enable effective collaboration and improve outcomes for individuals and families whom we serve.” </a:t>
            </a:r>
            <a:endParaRPr lang="en-US" dirty="0">
              <a:solidFill>
                <a:schemeClr val="bg2">
                  <a:lumMod val="50000"/>
                </a:schemeClr>
              </a:solidFill>
              <a:effectLst/>
            </a:endParaRPr>
          </a:p>
          <a:p>
            <a:endParaRPr lang="en-US" dirty="0"/>
          </a:p>
        </p:txBody>
      </p:sp>
    </p:spTree>
    <p:extLst>
      <p:ext uri="{BB962C8B-B14F-4D97-AF65-F5344CB8AC3E}">
        <p14:creationId xmlns:p14="http://schemas.microsoft.com/office/powerpoint/2010/main" val="318243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lumMod val="50000"/>
                  </a:schemeClr>
                </a:solidFill>
              </a:rPr>
              <a:t>Interprofessional Education (IPE) and Interprofessional Practice (IPP)</a:t>
            </a:r>
          </a:p>
        </p:txBody>
      </p:sp>
      <p:sp>
        <p:nvSpPr>
          <p:cNvPr id="3" name="Content Placeholder 2"/>
          <p:cNvSpPr>
            <a:spLocks noGrp="1"/>
          </p:cNvSpPr>
          <p:nvPr>
            <p:ph idx="1"/>
          </p:nvPr>
        </p:nvSpPr>
        <p:spPr/>
        <p:txBody>
          <a:bodyPr>
            <a:normAutofit lnSpcReduction="10000"/>
          </a:bodyPr>
          <a:lstStyle/>
          <a:p>
            <a:pPr marL="0" indent="0">
              <a:buNone/>
            </a:pPr>
            <a:r>
              <a:rPr lang="en-US" u="sng" dirty="0">
                <a:solidFill>
                  <a:schemeClr val="bg2">
                    <a:lumMod val="50000"/>
                  </a:schemeClr>
                </a:solidFill>
              </a:rPr>
              <a:t>How are IPE and IPP related?</a:t>
            </a:r>
          </a:p>
          <a:p>
            <a:r>
              <a:rPr lang="en-US" dirty="0">
                <a:solidFill>
                  <a:schemeClr val="bg2">
                    <a:lumMod val="50000"/>
                  </a:schemeClr>
                </a:solidFill>
              </a:rPr>
              <a:t>We all work in settings where collaboration is necessary for optimal programs for the people we serve.</a:t>
            </a:r>
          </a:p>
          <a:p>
            <a:r>
              <a:rPr lang="en-US" dirty="0">
                <a:solidFill>
                  <a:schemeClr val="bg2">
                    <a:lumMod val="50000"/>
                  </a:schemeClr>
                </a:solidFill>
              </a:rPr>
              <a:t>However, focused attention to building skills for collaboration are not uniformly addressed in pre-professional training.</a:t>
            </a:r>
          </a:p>
          <a:p>
            <a:r>
              <a:rPr lang="en-US" dirty="0">
                <a:solidFill>
                  <a:schemeClr val="bg2">
                    <a:lumMod val="50000"/>
                  </a:schemeClr>
                </a:solidFill>
              </a:rPr>
              <a:t>Education in effective collaboration across disciplines (IPE) leads to improved outcomes in service delivery (IPP).</a:t>
            </a:r>
          </a:p>
        </p:txBody>
      </p:sp>
    </p:spTree>
    <p:extLst>
      <p:ext uri="{BB962C8B-B14F-4D97-AF65-F5344CB8AC3E}">
        <p14:creationId xmlns:p14="http://schemas.microsoft.com/office/powerpoint/2010/main" val="186978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lumMod val="50000"/>
                  </a:schemeClr>
                </a:solidFill>
              </a:rPr>
              <a:t>What distinguishes IPE?</a:t>
            </a:r>
          </a:p>
        </p:txBody>
      </p:sp>
      <p:sp>
        <p:nvSpPr>
          <p:cNvPr id="6" name="Text Placeholder 5"/>
          <p:cNvSpPr>
            <a:spLocks noGrp="1"/>
          </p:cNvSpPr>
          <p:nvPr>
            <p:ph type="body" idx="1"/>
          </p:nvPr>
        </p:nvSpPr>
        <p:spPr/>
        <p:txBody>
          <a:bodyPr/>
          <a:lstStyle/>
          <a:p>
            <a:r>
              <a:rPr lang="en-US" dirty="0">
                <a:solidFill>
                  <a:schemeClr val="bg2">
                    <a:lumMod val="50000"/>
                  </a:schemeClr>
                </a:solidFill>
              </a:rPr>
              <a:t>Multidisciplinary Education</a:t>
            </a:r>
          </a:p>
        </p:txBody>
      </p:sp>
      <p:sp>
        <p:nvSpPr>
          <p:cNvPr id="7" name="Content Placeholder 6"/>
          <p:cNvSpPr>
            <a:spLocks noGrp="1"/>
          </p:cNvSpPr>
          <p:nvPr>
            <p:ph sz="half" idx="2"/>
          </p:nvPr>
        </p:nvSpPr>
        <p:spPr/>
        <p:txBody>
          <a:bodyPr/>
          <a:lstStyle/>
          <a:p>
            <a:r>
              <a:rPr lang="en-US" dirty="0">
                <a:solidFill>
                  <a:schemeClr val="bg2">
                    <a:lumMod val="50000"/>
                  </a:schemeClr>
                </a:solidFill>
              </a:rPr>
              <a:t>Students from different degree programs may participate in same classes together.</a:t>
            </a:r>
          </a:p>
          <a:p>
            <a:r>
              <a:rPr lang="en-US" dirty="0">
                <a:solidFill>
                  <a:schemeClr val="bg2">
                    <a:lumMod val="50000"/>
                  </a:schemeClr>
                </a:solidFill>
              </a:rPr>
              <a:t>Shared learning focuses from learning same content together.</a:t>
            </a:r>
          </a:p>
          <a:p>
            <a:r>
              <a:rPr lang="en-US" dirty="0">
                <a:solidFill>
                  <a:schemeClr val="bg2">
                    <a:lumMod val="50000"/>
                  </a:schemeClr>
                </a:solidFill>
              </a:rPr>
              <a:t>Focus remains on acquiring depth of knowledge and skill in individual disciplines, working parallel with others</a:t>
            </a:r>
            <a:r>
              <a:rPr lang="en-US" b="1" dirty="0">
                <a:solidFill>
                  <a:schemeClr val="bg2">
                    <a:lumMod val="50000"/>
                  </a:schemeClr>
                </a:solidFill>
              </a:rPr>
              <a:t>.</a:t>
            </a:r>
          </a:p>
        </p:txBody>
      </p:sp>
      <p:sp>
        <p:nvSpPr>
          <p:cNvPr id="8" name="Text Placeholder 7"/>
          <p:cNvSpPr>
            <a:spLocks noGrp="1"/>
          </p:cNvSpPr>
          <p:nvPr>
            <p:ph type="body" sz="quarter" idx="3"/>
          </p:nvPr>
        </p:nvSpPr>
        <p:spPr/>
        <p:txBody>
          <a:bodyPr/>
          <a:lstStyle/>
          <a:p>
            <a:r>
              <a:rPr lang="en-US" dirty="0">
                <a:solidFill>
                  <a:schemeClr val="bg2">
                    <a:lumMod val="50000"/>
                  </a:schemeClr>
                </a:solidFill>
              </a:rPr>
              <a:t>Interprofessional Education</a:t>
            </a:r>
          </a:p>
        </p:txBody>
      </p:sp>
      <p:sp>
        <p:nvSpPr>
          <p:cNvPr id="9" name="Content Placeholder 8"/>
          <p:cNvSpPr>
            <a:spLocks noGrp="1"/>
          </p:cNvSpPr>
          <p:nvPr>
            <p:ph sz="quarter" idx="4"/>
          </p:nvPr>
        </p:nvSpPr>
        <p:spPr>
          <a:xfrm>
            <a:off x="4645025" y="2174874"/>
            <a:ext cx="3717926" cy="4217181"/>
          </a:xfrm>
        </p:spPr>
        <p:txBody>
          <a:bodyPr/>
          <a:lstStyle/>
          <a:p>
            <a:r>
              <a:rPr lang="en-US" dirty="0">
                <a:solidFill>
                  <a:schemeClr val="bg2">
                    <a:lumMod val="50000"/>
                  </a:schemeClr>
                </a:solidFill>
              </a:rPr>
              <a:t>Students “about, from and with each other” in exchanges about the shared content.</a:t>
            </a:r>
          </a:p>
          <a:p>
            <a:r>
              <a:rPr lang="en-US" dirty="0">
                <a:solidFill>
                  <a:schemeClr val="bg2">
                    <a:lumMod val="50000"/>
                  </a:schemeClr>
                </a:solidFill>
              </a:rPr>
              <a:t>Shared learning is focused on integration of knowledge in providing services for individuals.</a:t>
            </a:r>
          </a:p>
          <a:p>
            <a:r>
              <a:rPr lang="en-US" dirty="0">
                <a:solidFill>
                  <a:schemeClr val="bg2">
                    <a:lumMod val="50000"/>
                  </a:schemeClr>
                </a:solidFill>
              </a:rPr>
              <a:t>Interprofessionalism results from application of all perspectives of team members in providing services. </a:t>
            </a:r>
          </a:p>
        </p:txBody>
      </p:sp>
    </p:spTree>
    <p:extLst>
      <p:ext uri="{BB962C8B-B14F-4D97-AF65-F5344CB8AC3E}">
        <p14:creationId xmlns:p14="http://schemas.microsoft.com/office/powerpoint/2010/main" val="123471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lumMod val="50000"/>
                  </a:schemeClr>
                </a:solidFill>
              </a:rPr>
              <a:t>Development of Interprofessional Education as a Continuum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1717359"/>
              </p:ext>
            </p:extLst>
          </p:nvPr>
        </p:nvGraphicFramePr>
        <p:xfrm>
          <a:off x="465667" y="1232647"/>
          <a:ext cx="8255000" cy="5545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73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Principles of IPE</a:t>
            </a:r>
          </a:p>
        </p:txBody>
      </p:sp>
      <p:sp>
        <p:nvSpPr>
          <p:cNvPr id="3" name="Content Placeholder 2"/>
          <p:cNvSpPr>
            <a:spLocks noGrp="1"/>
          </p:cNvSpPr>
          <p:nvPr>
            <p:ph idx="1"/>
          </p:nvPr>
        </p:nvSpPr>
        <p:spPr/>
        <p:txBody>
          <a:bodyPr/>
          <a:lstStyle/>
          <a:p>
            <a:r>
              <a:rPr lang="en-US" b="1" i="1" dirty="0">
                <a:solidFill>
                  <a:schemeClr val="bg2">
                    <a:lumMod val="50000"/>
                  </a:schemeClr>
                </a:solidFill>
              </a:rPr>
              <a:t>Principle #1</a:t>
            </a:r>
            <a:r>
              <a:rPr lang="en-US" i="1" dirty="0">
                <a:solidFill>
                  <a:schemeClr val="bg2">
                    <a:lumMod val="50000"/>
                  </a:schemeClr>
                </a:solidFill>
              </a:rPr>
              <a:t>. </a:t>
            </a:r>
            <a:r>
              <a:rPr lang="en-US" dirty="0">
                <a:solidFill>
                  <a:schemeClr val="bg2">
                    <a:lumMod val="50000"/>
                  </a:schemeClr>
                </a:solidFill>
              </a:rPr>
              <a:t>IPE/IPP is not a replacement for rigorous education specific to each health care profession. This indicates that interprofessional identity complements—but does not replace—professional identity.</a:t>
            </a:r>
          </a:p>
          <a:p>
            <a:r>
              <a:rPr lang="en-US" b="1" i="1" dirty="0">
                <a:solidFill>
                  <a:schemeClr val="bg2">
                    <a:lumMod val="50000"/>
                  </a:schemeClr>
                </a:solidFill>
              </a:rPr>
              <a:t>Principle #2</a:t>
            </a:r>
            <a:r>
              <a:rPr lang="en-US" i="1" dirty="0">
                <a:solidFill>
                  <a:schemeClr val="bg2">
                    <a:lumMod val="50000"/>
                  </a:schemeClr>
                </a:solidFill>
              </a:rPr>
              <a:t>. </a:t>
            </a:r>
            <a:r>
              <a:rPr lang="en-US" dirty="0">
                <a:solidFill>
                  <a:schemeClr val="bg2">
                    <a:lumMod val="50000"/>
                  </a:schemeClr>
                </a:solidFill>
              </a:rPr>
              <a:t>IPE/IPP represents one solution—not all solutions—to the problems of the health system.</a:t>
            </a:r>
          </a:p>
          <a:p>
            <a:r>
              <a:rPr lang="en-US" b="1" i="1" dirty="0">
                <a:solidFill>
                  <a:schemeClr val="bg2">
                    <a:lumMod val="50000"/>
                  </a:schemeClr>
                </a:solidFill>
              </a:rPr>
              <a:t>Principle #3</a:t>
            </a:r>
            <a:r>
              <a:rPr lang="en-US" dirty="0">
                <a:solidFill>
                  <a:schemeClr val="bg2">
                    <a:lumMod val="50000"/>
                  </a:schemeClr>
                </a:solidFill>
              </a:rPr>
              <a:t>. Experiential and team-based learning are the hallmarks of IPE/IPP.</a:t>
            </a:r>
          </a:p>
        </p:txBody>
      </p:sp>
    </p:spTree>
    <p:extLst>
      <p:ext uri="{BB962C8B-B14F-4D97-AF65-F5344CB8AC3E}">
        <p14:creationId xmlns:p14="http://schemas.microsoft.com/office/powerpoint/2010/main" val="314937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65762"/>
            <a:ext cx="7583488" cy="793920"/>
          </a:xfrm>
        </p:spPr>
        <p:txBody>
          <a:bodyPr/>
          <a:lstStyle/>
          <a:p>
            <a:r>
              <a:rPr lang="en-US" sz="3200" dirty="0">
                <a:solidFill>
                  <a:schemeClr val="tx2">
                    <a:lumMod val="50000"/>
                  </a:schemeClr>
                </a:solidFill>
              </a:rPr>
              <a:t>What do IPE and IPP Look Like?</a:t>
            </a:r>
            <a:br>
              <a:rPr lang="en-US" dirty="0">
                <a:solidFill>
                  <a:schemeClr val="tx2">
                    <a:lumMod val="50000"/>
                  </a:schemeClr>
                </a:solidFill>
              </a:rPr>
            </a:br>
            <a:endParaRPr lang="en-US" dirty="0">
              <a:solidFill>
                <a:schemeClr val="tx2">
                  <a:lumMod val="50000"/>
                </a:schemeClr>
              </a:solidFill>
            </a:endParaRPr>
          </a:p>
        </p:txBody>
      </p:sp>
      <p:sp>
        <p:nvSpPr>
          <p:cNvPr id="3" name="Content Placeholder 2"/>
          <p:cNvSpPr>
            <a:spLocks noGrp="1"/>
          </p:cNvSpPr>
          <p:nvPr>
            <p:ph idx="1"/>
          </p:nvPr>
        </p:nvSpPr>
        <p:spPr>
          <a:xfrm>
            <a:off x="620889" y="762000"/>
            <a:ext cx="8001000" cy="6096000"/>
          </a:xfrm>
        </p:spPr>
        <p:txBody>
          <a:bodyPr>
            <a:normAutofit fontScale="25000" lnSpcReduction="20000"/>
          </a:bodyPr>
          <a:lstStyle/>
          <a:p>
            <a:pPr marL="0" indent="0" algn="ctr">
              <a:buNone/>
            </a:pPr>
            <a:r>
              <a:rPr lang="en-US" sz="8000" b="1" dirty="0">
                <a:solidFill>
                  <a:schemeClr val="tx2">
                    <a:lumMod val="50000"/>
                  </a:schemeClr>
                </a:solidFill>
                <a:hlinkClick r:id="rId2"/>
              </a:rPr>
              <a:t>Interprofessional Education Collaborative</a:t>
            </a:r>
            <a:endParaRPr lang="en-US" sz="8000" b="1" dirty="0">
              <a:solidFill>
                <a:schemeClr val="tx2">
                  <a:lumMod val="50000"/>
                </a:schemeClr>
              </a:solidFill>
            </a:endParaRPr>
          </a:p>
          <a:p>
            <a:pPr marL="0" indent="0">
              <a:buNone/>
            </a:pPr>
            <a:r>
              <a:rPr lang="en-US" sz="7200" dirty="0">
                <a:solidFill>
                  <a:schemeClr val="tx2">
                    <a:lumMod val="50000"/>
                  </a:schemeClr>
                </a:solidFill>
                <a:effectLst/>
              </a:rPr>
              <a:t>Competency 1. </a:t>
            </a:r>
            <a:r>
              <a:rPr lang="en-US" sz="7200" b="1" i="1" dirty="0">
                <a:solidFill>
                  <a:schemeClr val="tx2">
                    <a:lumMod val="50000"/>
                  </a:schemeClr>
                </a:solidFill>
                <a:effectLst/>
              </a:rPr>
              <a:t>Values/Ethics for Interprofessional Practice</a:t>
            </a:r>
            <a:r>
              <a:rPr lang="en-US" sz="7200" dirty="0">
                <a:solidFill>
                  <a:schemeClr val="tx2">
                    <a:lumMod val="50000"/>
                  </a:schemeClr>
                </a:solidFill>
                <a:effectLst/>
              </a:rPr>
              <a:t>:   </a:t>
            </a:r>
          </a:p>
          <a:p>
            <a:pPr lvl="1"/>
            <a:r>
              <a:rPr lang="en-US" sz="6400" dirty="0">
                <a:solidFill>
                  <a:schemeClr val="tx2">
                    <a:lumMod val="50000"/>
                  </a:schemeClr>
                </a:solidFill>
                <a:effectLst/>
              </a:rPr>
              <a:t>Work with individuals of other professions to maintain a climate of mutual respect and shared values. </a:t>
            </a:r>
          </a:p>
          <a:p>
            <a:pPr marL="0" indent="0">
              <a:buNone/>
            </a:pPr>
            <a:r>
              <a:rPr lang="en-US" sz="7200" dirty="0">
                <a:solidFill>
                  <a:schemeClr val="tx2">
                    <a:lumMod val="50000"/>
                  </a:schemeClr>
                </a:solidFill>
                <a:effectLst/>
              </a:rPr>
              <a:t>Competency 2. </a:t>
            </a:r>
            <a:r>
              <a:rPr lang="en-US" sz="7200" b="1" i="1" dirty="0">
                <a:solidFill>
                  <a:schemeClr val="tx2">
                    <a:lumMod val="50000"/>
                  </a:schemeClr>
                </a:solidFill>
                <a:effectLst/>
              </a:rPr>
              <a:t>Roles/Responsibilities</a:t>
            </a:r>
            <a:r>
              <a:rPr lang="en-US" sz="7200" dirty="0">
                <a:solidFill>
                  <a:schemeClr val="tx2">
                    <a:lumMod val="50000"/>
                  </a:schemeClr>
                </a:solidFill>
                <a:effectLst/>
              </a:rPr>
              <a:t>: </a:t>
            </a:r>
          </a:p>
          <a:p>
            <a:pPr lvl="1"/>
            <a:r>
              <a:rPr lang="en-US" sz="6400" dirty="0">
                <a:solidFill>
                  <a:schemeClr val="tx2">
                    <a:lumMod val="50000"/>
                  </a:schemeClr>
                </a:solidFill>
                <a:effectLst/>
              </a:rPr>
              <a:t>Use the knowledge of one’s own role and those of other professions to appropriately assess and address the health care needs of patients and to promote and advance the health of populations. </a:t>
            </a:r>
          </a:p>
          <a:p>
            <a:pPr marL="0" indent="0">
              <a:buNone/>
            </a:pPr>
            <a:r>
              <a:rPr lang="en-US" sz="7200" dirty="0">
                <a:solidFill>
                  <a:schemeClr val="tx2">
                    <a:lumMod val="50000"/>
                  </a:schemeClr>
                </a:solidFill>
                <a:effectLst/>
              </a:rPr>
              <a:t>Competency 3</a:t>
            </a:r>
            <a:r>
              <a:rPr lang="en-US" sz="7200" b="1" i="1" dirty="0">
                <a:solidFill>
                  <a:schemeClr val="tx2">
                    <a:lumMod val="50000"/>
                  </a:schemeClr>
                </a:solidFill>
                <a:effectLst/>
              </a:rPr>
              <a:t>. Interprofessional Communication</a:t>
            </a:r>
            <a:r>
              <a:rPr lang="en-US" sz="7200" dirty="0">
                <a:solidFill>
                  <a:schemeClr val="tx2">
                    <a:lumMod val="50000"/>
                  </a:schemeClr>
                </a:solidFill>
                <a:effectLst/>
              </a:rPr>
              <a:t>:</a:t>
            </a:r>
          </a:p>
          <a:p>
            <a:pPr lvl="1"/>
            <a:r>
              <a:rPr lang="en-US" sz="6400" dirty="0">
                <a:solidFill>
                  <a:schemeClr val="tx2">
                    <a:lumMod val="50000"/>
                  </a:schemeClr>
                </a:solidFill>
                <a:effectLst/>
              </a:rPr>
              <a:t>Communicate with patients, families, communities, and professionals in health and other fields in a responsive and responsible manner that supports a team approach to the promotion and maintenance of health and the prevention and treatment of disease. </a:t>
            </a:r>
          </a:p>
          <a:p>
            <a:pPr marL="0" indent="0">
              <a:buNone/>
            </a:pPr>
            <a:r>
              <a:rPr lang="en-US" sz="7200" dirty="0">
                <a:solidFill>
                  <a:schemeClr val="tx2">
                    <a:lumMod val="50000"/>
                  </a:schemeClr>
                </a:solidFill>
                <a:effectLst/>
              </a:rPr>
              <a:t>Competency 4. </a:t>
            </a:r>
            <a:r>
              <a:rPr lang="en-US" sz="7200" b="1" i="1" dirty="0">
                <a:solidFill>
                  <a:schemeClr val="tx2">
                    <a:lumMod val="50000"/>
                  </a:schemeClr>
                </a:solidFill>
                <a:effectLst/>
              </a:rPr>
              <a:t>Teams and Teamwork: </a:t>
            </a:r>
          </a:p>
          <a:p>
            <a:pPr lvl="1"/>
            <a:r>
              <a:rPr lang="en-US" sz="6400" dirty="0">
                <a:solidFill>
                  <a:schemeClr val="tx2">
                    <a:lumMod val="50000"/>
                  </a:schemeClr>
                </a:solidFill>
                <a:effectLst/>
              </a:rPr>
              <a:t>Apply relationship-building values and the principles of team dynamics to perform effectively in different team roles to plan, deliver, and evaluate patient/ population-centered care and population health programs and policies that are safe, timely, efficient, effective, and equitable. </a:t>
            </a:r>
          </a:p>
        </p:txBody>
      </p:sp>
    </p:spTree>
    <p:extLst>
      <p:ext uri="{BB962C8B-B14F-4D97-AF65-F5344CB8AC3E}">
        <p14:creationId xmlns:p14="http://schemas.microsoft.com/office/powerpoint/2010/main" val="181431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lumMod val="50000"/>
                  </a:schemeClr>
                </a:solidFill>
              </a:rPr>
              <a:t>How is your IPP Development?</a:t>
            </a:r>
          </a:p>
        </p:txBody>
      </p:sp>
      <p:sp>
        <p:nvSpPr>
          <p:cNvPr id="6" name="Content Placeholder 5"/>
          <p:cNvSpPr>
            <a:spLocks noGrp="1"/>
          </p:cNvSpPr>
          <p:nvPr>
            <p:ph sz="half" idx="2"/>
          </p:nvPr>
        </p:nvSpPr>
        <p:spPr>
          <a:xfrm>
            <a:off x="5198534" y="1600200"/>
            <a:ext cx="3529584" cy="4288536"/>
          </a:xfrm>
        </p:spPr>
        <p:txBody>
          <a:bodyPr/>
          <a:lstStyle/>
          <a:p>
            <a:r>
              <a:rPr lang="en-US" dirty="0">
                <a:solidFill>
                  <a:schemeClr val="tx2">
                    <a:lumMod val="50000"/>
                  </a:schemeClr>
                </a:solidFill>
              </a:rPr>
              <a:t>Take a few moments to evaluate your own development of competencies for IPP.</a:t>
            </a:r>
          </a:p>
          <a:p>
            <a:r>
              <a:rPr lang="en-US" dirty="0">
                <a:solidFill>
                  <a:schemeClr val="tx2">
                    <a:lumMod val="50000"/>
                  </a:schemeClr>
                </a:solidFill>
              </a:rPr>
              <a:t>What do you see as your particular strengths?</a:t>
            </a:r>
          </a:p>
          <a:p>
            <a:r>
              <a:rPr lang="en-US" dirty="0">
                <a:solidFill>
                  <a:schemeClr val="tx2">
                    <a:lumMod val="50000"/>
                  </a:schemeClr>
                </a:solidFill>
              </a:rPr>
              <a:t>What areas can you identify that require further professional development?</a:t>
            </a:r>
          </a:p>
        </p:txBody>
      </p:sp>
      <p:pic>
        <p:nvPicPr>
          <p:cNvPr id="7" name="Picture 6" descr="Dow, IPEC Instrument Adapted.pdf"/>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9223" y="1232647"/>
            <a:ext cx="4198056" cy="5432778"/>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1615408"/>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1657</TotalTime>
  <Words>1303</Words>
  <Application>Microsoft Macintosh PowerPoint</Application>
  <PresentationFormat>On-screen Show (4:3)</PresentationFormat>
  <Paragraphs>132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Summer</vt:lpstr>
      <vt:lpstr>Interprofessional Education Introduction</vt:lpstr>
      <vt:lpstr>Interprofessional Education for Inclusive Schools</vt:lpstr>
      <vt:lpstr>Defining Interprofessional Education</vt:lpstr>
      <vt:lpstr>Interprofessional Education (IPE) and Interprofessional Practice (IPP)</vt:lpstr>
      <vt:lpstr>What distinguishes IPE?</vt:lpstr>
      <vt:lpstr>Development of Interprofessional Education as a Continuum </vt:lpstr>
      <vt:lpstr>Principles of IPE</vt:lpstr>
      <vt:lpstr>What do IPE and IPP Look Like? </vt:lpstr>
      <vt:lpstr>How is your IPP Development?</vt:lpstr>
      <vt:lpstr>How is IPE Applied to Clinical &amp; Educator Preparation?</vt:lpstr>
      <vt:lpstr>Educator Preparation Standards and IPE</vt:lpstr>
      <vt:lpstr>IPE/IPP and Inclusive Practices in Schools</vt:lpstr>
      <vt:lpstr>PowerPoint Presentation</vt:lpstr>
      <vt:lpstr>Resources to Develop IPE </vt:lpstr>
      <vt:lpstr>Case Study Discussions</vt:lpstr>
      <vt:lpstr>Evaluation</vt:lpstr>
    </vt:vector>
  </TitlesOfParts>
  <Company>San Francisco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Interprofessional Education for  Inclusive Schools</dc:title>
  <dc:creator>Nancy Robinson</dc:creator>
  <cp:lastModifiedBy>Nancy B Robinson</cp:lastModifiedBy>
  <cp:revision>59</cp:revision>
  <dcterms:created xsi:type="dcterms:W3CDTF">2019-04-10T18:01:55Z</dcterms:created>
  <dcterms:modified xsi:type="dcterms:W3CDTF">2020-08-06T21:13:49Z</dcterms:modified>
</cp:coreProperties>
</file>